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7561263" cy="10801350"/>
  <p:notesSz cx="6858000" cy="9144000"/>
  <p:defaultTextStyle>
    <a:defPPr>
      <a:defRPr lang="ru-RU"/>
    </a:defPPr>
    <a:lvl1pPr marL="0" algn="l" defTabSz="104919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4599" algn="l" defTabSz="104919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9197" algn="l" defTabSz="104919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3797" algn="l" defTabSz="104919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8395" algn="l" defTabSz="104919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22994" algn="l" defTabSz="104919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7592" algn="l" defTabSz="104919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72191" algn="l" defTabSz="104919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96790" algn="l" defTabSz="104919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8000"/>
    <a:srgbClr val="FF6600"/>
    <a:srgbClr val="6600CC"/>
    <a:srgbClr val="00CC00"/>
    <a:srgbClr val="FFFF99"/>
    <a:srgbClr val="50EA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86" y="2016"/>
      </p:cViewPr>
      <p:guideLst>
        <p:guide orient="horz" pos="3402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55422"/>
            <a:ext cx="6427074" cy="23152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120766"/>
            <a:ext cx="5292884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9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3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2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7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72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96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5" y="432557"/>
            <a:ext cx="1701285" cy="92161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432557"/>
            <a:ext cx="4977832" cy="92161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940868"/>
            <a:ext cx="6427074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78075"/>
            <a:ext cx="6427074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459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919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737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8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2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7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721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967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2520317"/>
            <a:ext cx="3339558" cy="712839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3" y="2520317"/>
            <a:ext cx="3339558" cy="712839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17802"/>
            <a:ext cx="3340871" cy="100762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599" indent="0">
              <a:buNone/>
              <a:defRPr sz="2300" b="1"/>
            </a:lvl2pPr>
            <a:lvl3pPr marL="1049197" indent="0">
              <a:buNone/>
              <a:defRPr sz="2100" b="1"/>
            </a:lvl3pPr>
            <a:lvl4pPr marL="1573797" indent="0">
              <a:buNone/>
              <a:defRPr sz="1900" b="1"/>
            </a:lvl4pPr>
            <a:lvl5pPr marL="2098395" indent="0">
              <a:buNone/>
              <a:defRPr sz="1900" b="1"/>
            </a:lvl5pPr>
            <a:lvl6pPr marL="2622994" indent="0">
              <a:buNone/>
              <a:defRPr sz="1900" b="1"/>
            </a:lvl6pPr>
            <a:lvl7pPr marL="3147592" indent="0">
              <a:buNone/>
              <a:defRPr sz="1900" b="1"/>
            </a:lvl7pPr>
            <a:lvl8pPr marL="3672191" indent="0">
              <a:buNone/>
              <a:defRPr sz="1900" b="1"/>
            </a:lvl8pPr>
            <a:lvl9pPr marL="4196790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425427"/>
            <a:ext cx="3340871" cy="62232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417802"/>
            <a:ext cx="3342183" cy="100762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599" indent="0">
              <a:buNone/>
              <a:defRPr sz="2300" b="1"/>
            </a:lvl2pPr>
            <a:lvl3pPr marL="1049197" indent="0">
              <a:buNone/>
              <a:defRPr sz="2100" b="1"/>
            </a:lvl3pPr>
            <a:lvl4pPr marL="1573797" indent="0">
              <a:buNone/>
              <a:defRPr sz="1900" b="1"/>
            </a:lvl4pPr>
            <a:lvl5pPr marL="2098395" indent="0">
              <a:buNone/>
              <a:defRPr sz="1900" b="1"/>
            </a:lvl5pPr>
            <a:lvl6pPr marL="2622994" indent="0">
              <a:buNone/>
              <a:defRPr sz="1900" b="1"/>
            </a:lvl6pPr>
            <a:lvl7pPr marL="3147592" indent="0">
              <a:buNone/>
              <a:defRPr sz="1900" b="1"/>
            </a:lvl7pPr>
            <a:lvl8pPr marL="3672191" indent="0">
              <a:buNone/>
              <a:defRPr sz="1900" b="1"/>
            </a:lvl8pPr>
            <a:lvl9pPr marL="4196790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425427"/>
            <a:ext cx="3342183" cy="62232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30054"/>
            <a:ext cx="2487604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30055"/>
            <a:ext cx="4226957" cy="9218654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60284"/>
            <a:ext cx="2487604" cy="7388424"/>
          </a:xfrm>
        </p:spPr>
        <p:txBody>
          <a:bodyPr/>
          <a:lstStyle>
            <a:lvl1pPr marL="0" indent="0">
              <a:buNone/>
              <a:defRPr sz="1600"/>
            </a:lvl1pPr>
            <a:lvl2pPr marL="524599" indent="0">
              <a:buNone/>
              <a:defRPr sz="1400"/>
            </a:lvl2pPr>
            <a:lvl3pPr marL="1049197" indent="0">
              <a:buNone/>
              <a:defRPr sz="1200"/>
            </a:lvl3pPr>
            <a:lvl4pPr marL="1573797" indent="0">
              <a:buNone/>
              <a:defRPr sz="1000"/>
            </a:lvl4pPr>
            <a:lvl5pPr marL="2098395" indent="0">
              <a:buNone/>
              <a:defRPr sz="1000"/>
            </a:lvl5pPr>
            <a:lvl6pPr marL="2622994" indent="0">
              <a:buNone/>
              <a:defRPr sz="1000"/>
            </a:lvl6pPr>
            <a:lvl7pPr marL="3147592" indent="0">
              <a:buNone/>
              <a:defRPr sz="1000"/>
            </a:lvl7pPr>
            <a:lvl8pPr marL="3672191" indent="0">
              <a:buNone/>
              <a:defRPr sz="1000"/>
            </a:lvl8pPr>
            <a:lvl9pPr marL="419679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1" y="7560946"/>
            <a:ext cx="4536758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1" y="965120"/>
            <a:ext cx="4536758" cy="6480810"/>
          </a:xfrm>
        </p:spPr>
        <p:txBody>
          <a:bodyPr/>
          <a:lstStyle>
            <a:lvl1pPr marL="0" indent="0">
              <a:buNone/>
              <a:defRPr sz="3700"/>
            </a:lvl1pPr>
            <a:lvl2pPr marL="524599" indent="0">
              <a:buNone/>
              <a:defRPr sz="3300"/>
            </a:lvl2pPr>
            <a:lvl3pPr marL="1049197" indent="0">
              <a:buNone/>
              <a:defRPr sz="2800"/>
            </a:lvl3pPr>
            <a:lvl4pPr marL="1573797" indent="0">
              <a:buNone/>
              <a:defRPr sz="2300"/>
            </a:lvl4pPr>
            <a:lvl5pPr marL="2098395" indent="0">
              <a:buNone/>
              <a:defRPr sz="2300"/>
            </a:lvl5pPr>
            <a:lvl6pPr marL="2622994" indent="0">
              <a:buNone/>
              <a:defRPr sz="2300"/>
            </a:lvl6pPr>
            <a:lvl7pPr marL="3147592" indent="0">
              <a:buNone/>
              <a:defRPr sz="2300"/>
            </a:lvl7pPr>
            <a:lvl8pPr marL="3672191" indent="0">
              <a:buNone/>
              <a:defRPr sz="2300"/>
            </a:lvl8pPr>
            <a:lvl9pPr marL="419679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1" y="8453558"/>
            <a:ext cx="4536758" cy="1267658"/>
          </a:xfrm>
        </p:spPr>
        <p:txBody>
          <a:bodyPr/>
          <a:lstStyle>
            <a:lvl1pPr marL="0" indent="0">
              <a:buNone/>
              <a:defRPr sz="1600"/>
            </a:lvl1pPr>
            <a:lvl2pPr marL="524599" indent="0">
              <a:buNone/>
              <a:defRPr sz="1400"/>
            </a:lvl2pPr>
            <a:lvl3pPr marL="1049197" indent="0">
              <a:buNone/>
              <a:defRPr sz="1200"/>
            </a:lvl3pPr>
            <a:lvl4pPr marL="1573797" indent="0">
              <a:buNone/>
              <a:defRPr sz="1000"/>
            </a:lvl4pPr>
            <a:lvl5pPr marL="2098395" indent="0">
              <a:buNone/>
              <a:defRPr sz="1000"/>
            </a:lvl5pPr>
            <a:lvl6pPr marL="2622994" indent="0">
              <a:buNone/>
              <a:defRPr sz="1000"/>
            </a:lvl6pPr>
            <a:lvl7pPr marL="3147592" indent="0">
              <a:buNone/>
              <a:defRPr sz="1000"/>
            </a:lvl7pPr>
            <a:lvl8pPr marL="3672191" indent="0">
              <a:buNone/>
              <a:defRPr sz="1000"/>
            </a:lvl8pPr>
            <a:lvl9pPr marL="419679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32555"/>
            <a:ext cx="6805137" cy="1800225"/>
          </a:xfrm>
          <a:prstGeom prst="rect">
            <a:avLst/>
          </a:prstGeom>
        </p:spPr>
        <p:txBody>
          <a:bodyPr vert="horz" lIns="104920" tIns="52460" rIns="104920" bIns="5246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520317"/>
            <a:ext cx="6805137" cy="7128391"/>
          </a:xfrm>
          <a:prstGeom prst="rect">
            <a:avLst/>
          </a:prstGeom>
        </p:spPr>
        <p:txBody>
          <a:bodyPr vert="horz" lIns="104920" tIns="52460" rIns="104920" bIns="5246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10011253"/>
            <a:ext cx="1764294" cy="575072"/>
          </a:xfrm>
          <a:prstGeom prst="rect">
            <a:avLst/>
          </a:prstGeom>
        </p:spPr>
        <p:txBody>
          <a:bodyPr vert="horz" lIns="104920" tIns="52460" rIns="104920" bIns="5246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10011253"/>
            <a:ext cx="2394400" cy="575072"/>
          </a:xfrm>
          <a:prstGeom prst="rect">
            <a:avLst/>
          </a:prstGeom>
        </p:spPr>
        <p:txBody>
          <a:bodyPr vert="horz" lIns="104920" tIns="52460" rIns="104920" bIns="5246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10011253"/>
            <a:ext cx="1764294" cy="575072"/>
          </a:xfrm>
          <a:prstGeom prst="rect">
            <a:avLst/>
          </a:prstGeom>
        </p:spPr>
        <p:txBody>
          <a:bodyPr vert="horz" lIns="104920" tIns="52460" rIns="104920" bIns="5246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919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449" indent="-393449" algn="l" defTabSz="1049197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2473" indent="-327874" algn="l" defTabSz="1049197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11497" indent="-262300" algn="l" defTabSz="104919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36095" indent="-262300" algn="l" defTabSz="1049197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0694" indent="-262300" algn="l" defTabSz="1049197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5293" indent="-262300" algn="l" defTabSz="104919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9892" indent="-262300" algn="l" defTabSz="104919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34490" indent="-262300" algn="l" defTabSz="104919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9089" indent="-262300" algn="l" defTabSz="104919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919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4599" algn="l" defTabSz="104919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197" algn="l" defTabSz="104919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797" algn="l" defTabSz="104919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8395" algn="l" defTabSz="104919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2994" algn="l" defTabSz="104919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7592" algn="l" defTabSz="104919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2191" algn="l" defTabSz="104919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90" algn="l" defTabSz="104919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iklud2011.ucoz.ru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863" y="3104069"/>
            <a:ext cx="5214974" cy="6523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6085" y="212049"/>
            <a:ext cx="5873567" cy="3660764"/>
          </a:xfrm>
          <a:prstGeom prst="rect">
            <a:avLst/>
          </a:prstGeom>
          <a:noFill/>
          <a:ln>
            <a:noFill/>
          </a:ln>
        </p:spPr>
        <p:txBody>
          <a:bodyPr wrap="none" lIns="104920" tIns="52460" rIns="104920" bIns="52460">
            <a:spAutoFit/>
          </a:bodyPr>
          <a:lstStyle/>
          <a:p>
            <a:pPr algn="ctr"/>
            <a:r>
              <a:rPr lang="ru-RU" sz="62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sz="6200" b="1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62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ДОРОЖНОГО </a:t>
            </a:r>
          </a:p>
          <a:p>
            <a:pPr algn="ctr"/>
            <a:r>
              <a:rPr lang="ru-RU" sz="62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ДВИЖЕНИЯ</a:t>
            </a:r>
            <a:endParaRPr lang="ru-RU" sz="2800" b="1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81298" y="9568588"/>
            <a:ext cx="5547818" cy="804327"/>
          </a:xfrm>
          <a:prstGeom prst="rect">
            <a:avLst/>
          </a:prstGeom>
        </p:spPr>
        <p:txBody>
          <a:bodyPr wrap="none" lIns="104920" tIns="52460" rIns="104920" bIns="52460">
            <a:spAutoFit/>
          </a:bodyPr>
          <a:lstStyle/>
          <a:p>
            <a:pPr algn="ctr"/>
            <a:r>
              <a:rPr lang="ru-RU" sz="4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Памятка родителям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ervootkrivatel.ucoz.ru/RISYNKI/gallery_914_39176.jpg"/>
          <p:cNvPicPr>
            <a:picLocks noChangeAspect="1" noChangeArrowheads="1"/>
          </p:cNvPicPr>
          <p:nvPr/>
        </p:nvPicPr>
        <p:blipFill>
          <a:blip r:embed="rId2" cstate="print"/>
          <a:srcRect b="6262"/>
          <a:stretch>
            <a:fillRect/>
          </a:stretch>
        </p:blipFill>
        <p:spPr bwMode="auto">
          <a:xfrm>
            <a:off x="136605" y="6166211"/>
            <a:ext cx="2770713" cy="4447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87377" y="1253331"/>
            <a:ext cx="6986510" cy="8834533"/>
          </a:xfrm>
          <a:prstGeom prst="rect">
            <a:avLst/>
          </a:prstGeom>
        </p:spPr>
        <p:txBody>
          <a:bodyPr wrap="square" lIns="104920" tIns="52460" rIns="104920" bIns="52460">
            <a:spAutoFit/>
          </a:bodyPr>
          <a:lstStyle/>
          <a:p>
            <a:pPr marL="393449" indent="-393449"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1.   Выберите наиболее безопасный путь от дома до дошкольного образовательного учреждения</a:t>
            </a:r>
          </a:p>
          <a:p>
            <a:pPr marL="393449" indent="-393449" algn="ctr"/>
            <a:endParaRPr lang="ru-RU" sz="1400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marL="393449" indent="-393449" algn="ctr"/>
            <a:endParaRPr lang="ru-RU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2. Переводя ребенка через дорогу, крепко держите его за руку.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6600CC"/>
                </a:solidFill>
                <a:latin typeface="Arial Black" pitchFamily="34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6600CC"/>
                </a:solidFill>
                <a:latin typeface="Arial Black" pitchFamily="34" charset="0"/>
                <a:cs typeface="Times New Roman" pitchFamily="18" charset="0"/>
              </a:rPr>
              <a:t>. Хорошо изучите правила дорожного движения, избегайте наиболее опасные места при переходе улицы.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8000"/>
                </a:solidFill>
                <a:latin typeface="Arial Black" pitchFamily="34" charset="0"/>
                <a:cs typeface="Times New Roman" pitchFamily="18" charset="0"/>
              </a:rPr>
              <a:t>4. Ежедневно напоминайте детям перед выходом из дома правила дорожного движения.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                    </a:t>
            </a:r>
            <a:r>
              <a:rPr lang="ru-RU" b="1" dirty="0" smtClean="0">
                <a:solidFill>
                  <a:srgbClr val="FF6600"/>
                </a:solidFill>
                <a:latin typeface="Arial Black" pitchFamily="34" charset="0"/>
                <a:cs typeface="Times New Roman" pitchFamily="18" charset="0"/>
              </a:rPr>
              <a:t>5. Контролируйте, где Ваш                         ребенок, если </a:t>
            </a:r>
          </a:p>
          <a:p>
            <a:pPr algn="r"/>
            <a:r>
              <a:rPr lang="ru-RU" b="1" dirty="0" smtClean="0">
                <a:solidFill>
                  <a:srgbClr val="FF6600"/>
                </a:solidFill>
                <a:latin typeface="Arial Black" pitchFamily="34" charset="0"/>
                <a:cs typeface="Times New Roman" pitchFamily="18" charset="0"/>
              </a:rPr>
              <a:t>Вы остановились </a:t>
            </a:r>
          </a:p>
          <a:p>
            <a:pPr algn="r"/>
            <a:r>
              <a:rPr lang="ru-RU" b="1" dirty="0" smtClean="0">
                <a:solidFill>
                  <a:srgbClr val="FF6600"/>
                </a:solidFill>
                <a:latin typeface="Arial Black" pitchFamily="34" charset="0"/>
                <a:cs typeface="Times New Roman" pitchFamily="18" charset="0"/>
              </a:rPr>
              <a:t>с приятелем (подругой) </a:t>
            </a:r>
          </a:p>
          <a:p>
            <a:pPr algn="r"/>
            <a:r>
              <a:rPr lang="ru-RU" b="1" dirty="0" smtClean="0">
                <a:solidFill>
                  <a:srgbClr val="FF6600"/>
                </a:solidFill>
                <a:latin typeface="Arial Black" pitchFamily="34" charset="0"/>
                <a:cs typeface="Times New Roman" pitchFamily="18" charset="0"/>
              </a:rPr>
              <a:t>на тротуаре, </a:t>
            </a:r>
          </a:p>
          <a:p>
            <a:pPr algn="r"/>
            <a:r>
              <a:rPr lang="ru-RU" b="1" dirty="0" smtClean="0">
                <a:solidFill>
                  <a:srgbClr val="FF6600"/>
                </a:solidFill>
                <a:latin typeface="Arial Black" pitchFamily="34" charset="0"/>
                <a:cs typeface="Times New Roman" pitchFamily="18" charset="0"/>
              </a:rPr>
              <a:t>не увлекайтесь с ним </a:t>
            </a:r>
            <a:r>
              <a:rPr lang="ru-RU" b="1" dirty="0" smtClean="0">
                <a:solidFill>
                  <a:srgbClr val="FF6600"/>
                </a:solidFill>
                <a:latin typeface="Arial Black" pitchFamily="34" charset="0"/>
                <a:cs typeface="Times New Roman" pitchFamily="18" charset="0"/>
              </a:rPr>
              <a:t>(с ней</a:t>
            </a:r>
            <a:r>
              <a:rPr lang="ru-RU" b="1" dirty="0" smtClean="0">
                <a:solidFill>
                  <a:srgbClr val="FF6600"/>
                </a:solidFill>
                <a:latin typeface="Arial Black" pitchFamily="34" charset="0"/>
                <a:cs typeface="Times New Roman" pitchFamily="18" charset="0"/>
              </a:rPr>
              <a:t>)</a:t>
            </a:r>
          </a:p>
          <a:p>
            <a:pPr algn="r"/>
            <a:r>
              <a:rPr lang="ru-RU" b="1" dirty="0" smtClean="0">
                <a:solidFill>
                  <a:srgbClr val="FF6600"/>
                </a:solidFill>
                <a:latin typeface="Arial Black" pitchFamily="34" charset="0"/>
                <a:cs typeface="Times New Roman" pitchFamily="18" charset="0"/>
              </a:rPr>
              <a:t> разговорами, забыв, </a:t>
            </a:r>
          </a:p>
          <a:p>
            <a:pPr algn="r"/>
            <a:r>
              <a:rPr lang="ru-RU" b="1" dirty="0" smtClean="0">
                <a:solidFill>
                  <a:srgbClr val="FF6600"/>
                </a:solidFill>
                <a:latin typeface="Arial Black" pitchFamily="34" charset="0"/>
                <a:cs typeface="Times New Roman" pitchFamily="18" charset="0"/>
              </a:rPr>
              <a:t>что в это время </a:t>
            </a:r>
          </a:p>
          <a:p>
            <a:pPr algn="r"/>
            <a:r>
              <a:rPr lang="ru-RU" b="1" dirty="0" smtClean="0">
                <a:solidFill>
                  <a:srgbClr val="FF6600"/>
                </a:solidFill>
                <a:latin typeface="Arial Black" pitchFamily="34" charset="0"/>
                <a:cs typeface="Times New Roman" pitchFamily="18" charset="0"/>
              </a:rPr>
              <a:t>делает Ваш ребенок</a:t>
            </a:r>
            <a:r>
              <a:rPr lang="ru-RU" b="1" dirty="0" smtClean="0">
                <a:solidFill>
                  <a:srgbClr val="FF6600"/>
                </a:solidFill>
                <a:latin typeface="Arial Black" pitchFamily="34" charset="0"/>
                <a:cs typeface="Estrangelo Edessa" pitchFamily="66" charset="0"/>
              </a:rPr>
              <a:t>.</a:t>
            </a:r>
          </a:p>
        </p:txBody>
      </p:sp>
      <p:pic>
        <p:nvPicPr>
          <p:cNvPr id="15362" name="Picture 2" descr="http://realgame.do.am/forumy/123/a94c7d5bbd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93234" cy="1317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6" name="Picture 6" descr="http://www.auto-camera.ru/images/new/pd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1789" y="-1"/>
            <a:ext cx="1319475" cy="1361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6161" y="467227"/>
            <a:ext cx="6510157" cy="8831410"/>
          </a:xfrm>
          <a:prstGeom prst="rect">
            <a:avLst/>
          </a:prstGeom>
        </p:spPr>
        <p:txBody>
          <a:bodyPr wrap="square" lIns="104920" tIns="52460" rIns="104920" bIns="5246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6. Движение родителей, везущих детей в колясках, на санках, разрешается только по тротуарам. Там, где нет тротуаров, возить можно по обочине дороги левой стороны, навстречу движению транспорта. Безопасно везти санки, коляску по пешеходным тротуарам.</a:t>
            </a:r>
          </a:p>
          <a:p>
            <a:pPr algn="ctr"/>
            <a:endParaRPr lang="ru-RU" sz="1800" dirty="0" smtClean="0">
              <a:latin typeface="Arial Black" pitchFamily="34" charset="0"/>
            </a:endParaRPr>
          </a:p>
          <a:p>
            <a:pPr algn="ctr"/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7. По пешеходным тропам идите с детьми с правой стороны, не торопясь.</a:t>
            </a:r>
          </a:p>
          <a:p>
            <a:pPr algn="ctr"/>
            <a:endParaRPr lang="ru-RU" sz="1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8. Выйдя из пассажирского транспорта, не спешите переходить дорогу, дождитесь, пока движущееся средство отойдет от остановки.</a:t>
            </a:r>
          </a:p>
          <a:p>
            <a:pPr algn="ctr"/>
            <a:endParaRPr lang="ru-RU" sz="1800" dirty="0" smtClean="0">
              <a:latin typeface="Arial Black" pitchFamily="34" charset="0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9. Войдя в транспорт, не выпускайте руку ребенка, при резком торможении ребенок может травмироваться.</a:t>
            </a:r>
          </a:p>
          <a:p>
            <a:pPr algn="ctr"/>
            <a:endParaRPr lang="ru-RU" sz="1800" dirty="0" smtClean="0">
              <a:latin typeface="Arial Black" pitchFamily="34" charset="0"/>
            </a:endParaRPr>
          </a:p>
          <a:p>
            <a:pPr algn="ctr"/>
            <a:r>
              <a:rPr lang="ru-RU" dirty="0" smtClean="0">
                <a:solidFill>
                  <a:srgbClr val="993300"/>
                </a:solidFill>
                <a:latin typeface="Arial Black" pitchFamily="34" charset="0"/>
              </a:rPr>
              <a:t>10. </a:t>
            </a:r>
            <a:r>
              <a:rPr lang="ru-RU" dirty="0" smtClean="0">
                <a:solidFill>
                  <a:srgbClr val="993300"/>
                </a:solidFill>
                <a:latin typeface="Arial Black" pitchFamily="34" charset="0"/>
              </a:rPr>
              <a:t>В транспорте посадите </a:t>
            </a:r>
            <a:r>
              <a:rPr lang="ru-RU" dirty="0" smtClean="0">
                <a:solidFill>
                  <a:srgbClr val="993300"/>
                </a:solidFill>
                <a:latin typeface="Arial Black" pitchFamily="34" charset="0"/>
              </a:rPr>
              <a:t>ребенка </a:t>
            </a:r>
            <a:r>
              <a:rPr lang="ru-RU" dirty="0" smtClean="0">
                <a:solidFill>
                  <a:srgbClr val="993300"/>
                </a:solidFill>
                <a:latin typeface="Arial Black" pitchFamily="34" charset="0"/>
              </a:rPr>
              <a:t>в детское удерживающее устройство, обязательно пристегните.</a:t>
            </a:r>
            <a:endParaRPr lang="ru-RU" dirty="0" smtClean="0">
              <a:solidFill>
                <a:srgbClr val="993300"/>
              </a:solidFill>
              <a:latin typeface="Arial Black" pitchFamily="34" charset="0"/>
            </a:endParaRP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endParaRPr lang="ru-RU" dirty="0" smtClean="0">
              <a:latin typeface="Arial Black" pitchFamily="34" charset="0"/>
            </a:endParaRPr>
          </a:p>
        </p:txBody>
      </p:sp>
      <p:pic>
        <p:nvPicPr>
          <p:cNvPr id="3" name="Picture 4" descr="http://s003.radikal.ru/i203/1101/29/5c780d6db298.jpg"/>
          <p:cNvPicPr>
            <a:picLocks noChangeAspect="1" noChangeArrowheads="1"/>
          </p:cNvPicPr>
          <p:nvPr/>
        </p:nvPicPr>
        <p:blipFill>
          <a:blip r:embed="rId2" cstate="print"/>
          <a:srcRect b="10211"/>
          <a:stretch>
            <a:fillRect/>
          </a:stretch>
        </p:blipFill>
        <p:spPr bwMode="auto">
          <a:xfrm>
            <a:off x="1851805" y="8126329"/>
            <a:ext cx="3707270" cy="26750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4shkola.kz/uploads/posts/2012-09/1346973016_sem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860" y="4731993"/>
            <a:ext cx="5890282" cy="5757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43121" y="637346"/>
            <a:ext cx="6033804" cy="3599209"/>
          </a:xfrm>
          <a:prstGeom prst="rect">
            <a:avLst/>
          </a:prstGeom>
        </p:spPr>
        <p:txBody>
          <a:bodyPr wrap="square" lIns="104920" tIns="52460" rIns="104920" bIns="52460">
            <a:spAutoFit/>
          </a:bodyPr>
          <a:lstStyle/>
          <a:p>
            <a:pPr algn="ctr"/>
            <a:r>
              <a:rPr lang="ru-RU" sz="4200" b="1" dirty="0" smtClean="0">
                <a:solidFill>
                  <a:srgbClr val="002060"/>
                </a:solidFill>
                <a:latin typeface="Monotype Corsiva" pitchFamily="66" charset="0"/>
              </a:rPr>
              <a:t>Уважаемые родители!</a:t>
            </a:r>
          </a:p>
          <a:p>
            <a:pPr algn="ctr"/>
            <a:endParaRPr lang="ru-RU" sz="1300" b="1" dirty="0" smtClean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500" b="1" dirty="0" smtClean="0">
                <a:solidFill>
                  <a:srgbClr val="FF0000"/>
                </a:solidFill>
                <a:latin typeface="Monotype Corsiva" pitchFamily="66" charset="0"/>
              </a:rPr>
              <a:t>Помните!</a:t>
            </a:r>
          </a:p>
          <a:p>
            <a:pPr algn="ctr"/>
            <a:r>
              <a:rPr lang="ru-RU" sz="4200" b="1" dirty="0" smtClean="0">
                <a:solidFill>
                  <a:srgbClr val="002060"/>
                </a:solidFill>
                <a:latin typeface="Monotype Corsiva" pitchFamily="66" charset="0"/>
              </a:rPr>
              <a:t>Только совместно можно добиться хороших результатов!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</TotalTime>
  <Words>225</Words>
  <Application>Microsoft Office PowerPoint</Application>
  <PresentationFormat>Произвольный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DNS</cp:lastModifiedBy>
  <cp:revision>11</cp:revision>
  <dcterms:created xsi:type="dcterms:W3CDTF">2013-03-22T06:19:06Z</dcterms:created>
  <dcterms:modified xsi:type="dcterms:W3CDTF">2016-09-21T07:39:56Z</dcterms:modified>
</cp:coreProperties>
</file>