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7561263" cy="10801350"/>
  <p:notesSz cx="6858000" cy="9144000"/>
  <p:defaultTextStyle>
    <a:defPPr>
      <a:defRPr lang="ru-RU"/>
    </a:defPPr>
    <a:lvl1pPr marL="0" algn="l" defTabSz="104919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4599" algn="l" defTabSz="104919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9197" algn="l" defTabSz="104919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73797" algn="l" defTabSz="104919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98395" algn="l" defTabSz="104919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22994" algn="l" defTabSz="104919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47592" algn="l" defTabSz="104919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72191" algn="l" defTabSz="104919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96790" algn="l" defTabSz="104919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00"/>
    <a:srgbClr val="008000"/>
    <a:srgbClr val="FF6600"/>
    <a:srgbClr val="6600CC"/>
    <a:srgbClr val="00CC00"/>
    <a:srgbClr val="FFFF99"/>
    <a:srgbClr val="50EA2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086" y="2016"/>
      </p:cViewPr>
      <p:guideLst>
        <p:guide orient="horz" pos="3402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67095" y="3355422"/>
            <a:ext cx="6427074" cy="231528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34190" y="6120766"/>
            <a:ext cx="5292884" cy="27603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45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91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737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983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22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475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721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96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481915" y="432557"/>
            <a:ext cx="1701285" cy="921615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8063" y="432557"/>
            <a:ext cx="4977832" cy="92161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7288" y="6940868"/>
            <a:ext cx="6427074" cy="2145268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97288" y="4578075"/>
            <a:ext cx="6427074" cy="2362794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459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919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57379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9839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2299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4759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721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967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78063" y="2520317"/>
            <a:ext cx="3339558" cy="7128391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843643" y="2520317"/>
            <a:ext cx="3339558" cy="7128391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8064" y="2417802"/>
            <a:ext cx="3340871" cy="1007625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24599" indent="0">
              <a:buNone/>
              <a:defRPr sz="2300" b="1"/>
            </a:lvl2pPr>
            <a:lvl3pPr marL="1049197" indent="0">
              <a:buNone/>
              <a:defRPr sz="2100" b="1"/>
            </a:lvl3pPr>
            <a:lvl4pPr marL="1573797" indent="0">
              <a:buNone/>
              <a:defRPr sz="1900" b="1"/>
            </a:lvl4pPr>
            <a:lvl5pPr marL="2098395" indent="0">
              <a:buNone/>
              <a:defRPr sz="1900" b="1"/>
            </a:lvl5pPr>
            <a:lvl6pPr marL="2622994" indent="0">
              <a:buNone/>
              <a:defRPr sz="1900" b="1"/>
            </a:lvl6pPr>
            <a:lvl7pPr marL="3147592" indent="0">
              <a:buNone/>
              <a:defRPr sz="1900" b="1"/>
            </a:lvl7pPr>
            <a:lvl8pPr marL="3672191" indent="0">
              <a:buNone/>
              <a:defRPr sz="1900" b="1"/>
            </a:lvl8pPr>
            <a:lvl9pPr marL="4196790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78064" y="3425427"/>
            <a:ext cx="3340871" cy="6223279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841017" y="2417802"/>
            <a:ext cx="3342183" cy="1007625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24599" indent="0">
              <a:buNone/>
              <a:defRPr sz="2300" b="1"/>
            </a:lvl2pPr>
            <a:lvl3pPr marL="1049197" indent="0">
              <a:buNone/>
              <a:defRPr sz="2100" b="1"/>
            </a:lvl3pPr>
            <a:lvl4pPr marL="1573797" indent="0">
              <a:buNone/>
              <a:defRPr sz="1900" b="1"/>
            </a:lvl4pPr>
            <a:lvl5pPr marL="2098395" indent="0">
              <a:buNone/>
              <a:defRPr sz="1900" b="1"/>
            </a:lvl5pPr>
            <a:lvl6pPr marL="2622994" indent="0">
              <a:buNone/>
              <a:defRPr sz="1900" b="1"/>
            </a:lvl6pPr>
            <a:lvl7pPr marL="3147592" indent="0">
              <a:buNone/>
              <a:defRPr sz="1900" b="1"/>
            </a:lvl7pPr>
            <a:lvl8pPr marL="3672191" indent="0">
              <a:buNone/>
              <a:defRPr sz="1900" b="1"/>
            </a:lvl8pPr>
            <a:lvl9pPr marL="4196790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841017" y="3425427"/>
            <a:ext cx="3342183" cy="6223279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8064" y="430054"/>
            <a:ext cx="2487604" cy="1830229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956244" y="430055"/>
            <a:ext cx="4226957" cy="9218654"/>
          </a:xfrm>
        </p:spPr>
        <p:txBody>
          <a:bodyPr/>
          <a:lstStyle>
            <a:lvl1pPr>
              <a:defRPr sz="3700"/>
            </a:lvl1pPr>
            <a:lvl2pPr>
              <a:defRPr sz="3300"/>
            </a:lvl2pPr>
            <a:lvl3pPr>
              <a:defRPr sz="28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78064" y="2260284"/>
            <a:ext cx="2487604" cy="7388424"/>
          </a:xfrm>
        </p:spPr>
        <p:txBody>
          <a:bodyPr/>
          <a:lstStyle>
            <a:lvl1pPr marL="0" indent="0">
              <a:buNone/>
              <a:defRPr sz="1600"/>
            </a:lvl1pPr>
            <a:lvl2pPr marL="524599" indent="0">
              <a:buNone/>
              <a:defRPr sz="1400"/>
            </a:lvl2pPr>
            <a:lvl3pPr marL="1049197" indent="0">
              <a:buNone/>
              <a:defRPr sz="1200"/>
            </a:lvl3pPr>
            <a:lvl4pPr marL="1573797" indent="0">
              <a:buNone/>
              <a:defRPr sz="1000"/>
            </a:lvl4pPr>
            <a:lvl5pPr marL="2098395" indent="0">
              <a:buNone/>
              <a:defRPr sz="1000"/>
            </a:lvl5pPr>
            <a:lvl6pPr marL="2622994" indent="0">
              <a:buNone/>
              <a:defRPr sz="1000"/>
            </a:lvl6pPr>
            <a:lvl7pPr marL="3147592" indent="0">
              <a:buNone/>
              <a:defRPr sz="1000"/>
            </a:lvl7pPr>
            <a:lvl8pPr marL="3672191" indent="0">
              <a:buNone/>
              <a:defRPr sz="1000"/>
            </a:lvl8pPr>
            <a:lvl9pPr marL="419679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2061" y="7560946"/>
            <a:ext cx="4536758" cy="892613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482061" y="965120"/>
            <a:ext cx="4536758" cy="6480810"/>
          </a:xfrm>
        </p:spPr>
        <p:txBody>
          <a:bodyPr/>
          <a:lstStyle>
            <a:lvl1pPr marL="0" indent="0">
              <a:buNone/>
              <a:defRPr sz="3700"/>
            </a:lvl1pPr>
            <a:lvl2pPr marL="524599" indent="0">
              <a:buNone/>
              <a:defRPr sz="3300"/>
            </a:lvl2pPr>
            <a:lvl3pPr marL="1049197" indent="0">
              <a:buNone/>
              <a:defRPr sz="2800"/>
            </a:lvl3pPr>
            <a:lvl4pPr marL="1573797" indent="0">
              <a:buNone/>
              <a:defRPr sz="2300"/>
            </a:lvl4pPr>
            <a:lvl5pPr marL="2098395" indent="0">
              <a:buNone/>
              <a:defRPr sz="2300"/>
            </a:lvl5pPr>
            <a:lvl6pPr marL="2622994" indent="0">
              <a:buNone/>
              <a:defRPr sz="2300"/>
            </a:lvl6pPr>
            <a:lvl7pPr marL="3147592" indent="0">
              <a:buNone/>
              <a:defRPr sz="2300"/>
            </a:lvl7pPr>
            <a:lvl8pPr marL="3672191" indent="0">
              <a:buNone/>
              <a:defRPr sz="2300"/>
            </a:lvl8pPr>
            <a:lvl9pPr marL="4196790" indent="0">
              <a:buNone/>
              <a:defRPr sz="23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482061" y="8453558"/>
            <a:ext cx="4536758" cy="1267658"/>
          </a:xfrm>
        </p:spPr>
        <p:txBody>
          <a:bodyPr/>
          <a:lstStyle>
            <a:lvl1pPr marL="0" indent="0">
              <a:buNone/>
              <a:defRPr sz="1600"/>
            </a:lvl1pPr>
            <a:lvl2pPr marL="524599" indent="0">
              <a:buNone/>
              <a:defRPr sz="1400"/>
            </a:lvl2pPr>
            <a:lvl3pPr marL="1049197" indent="0">
              <a:buNone/>
              <a:defRPr sz="1200"/>
            </a:lvl3pPr>
            <a:lvl4pPr marL="1573797" indent="0">
              <a:buNone/>
              <a:defRPr sz="1000"/>
            </a:lvl4pPr>
            <a:lvl5pPr marL="2098395" indent="0">
              <a:buNone/>
              <a:defRPr sz="1000"/>
            </a:lvl5pPr>
            <a:lvl6pPr marL="2622994" indent="0">
              <a:buNone/>
              <a:defRPr sz="1000"/>
            </a:lvl6pPr>
            <a:lvl7pPr marL="3147592" indent="0">
              <a:buNone/>
              <a:defRPr sz="1000"/>
            </a:lvl7pPr>
            <a:lvl8pPr marL="3672191" indent="0">
              <a:buNone/>
              <a:defRPr sz="1000"/>
            </a:lvl8pPr>
            <a:lvl9pPr marL="419679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8063" y="432555"/>
            <a:ext cx="6805137" cy="1800225"/>
          </a:xfrm>
          <a:prstGeom prst="rect">
            <a:avLst/>
          </a:prstGeom>
        </p:spPr>
        <p:txBody>
          <a:bodyPr vert="horz" lIns="104920" tIns="52460" rIns="104920" bIns="5246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8063" y="2520317"/>
            <a:ext cx="6805137" cy="7128391"/>
          </a:xfrm>
          <a:prstGeom prst="rect">
            <a:avLst/>
          </a:prstGeom>
        </p:spPr>
        <p:txBody>
          <a:bodyPr vert="horz" lIns="104920" tIns="52460" rIns="104920" bIns="5246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78064" y="10011253"/>
            <a:ext cx="1764294" cy="575072"/>
          </a:xfrm>
          <a:prstGeom prst="rect">
            <a:avLst/>
          </a:prstGeom>
        </p:spPr>
        <p:txBody>
          <a:bodyPr vert="horz" lIns="104920" tIns="52460" rIns="104920" bIns="5246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583432" y="10011253"/>
            <a:ext cx="2394400" cy="575072"/>
          </a:xfrm>
          <a:prstGeom prst="rect">
            <a:avLst/>
          </a:prstGeom>
        </p:spPr>
        <p:txBody>
          <a:bodyPr vert="horz" lIns="104920" tIns="52460" rIns="104920" bIns="5246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5418906" y="10011253"/>
            <a:ext cx="1764294" cy="575072"/>
          </a:xfrm>
          <a:prstGeom prst="rect">
            <a:avLst/>
          </a:prstGeom>
        </p:spPr>
        <p:txBody>
          <a:bodyPr vert="horz" lIns="104920" tIns="52460" rIns="104920" bIns="5246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919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3449" indent="-393449" algn="l" defTabSz="1049197" rtl="0" eaLnBrk="1" latinLnBrk="0" hangingPunct="1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52473" indent="-327874" algn="l" defTabSz="1049197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11497" indent="-262300" algn="l" defTabSz="1049197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36095" indent="-262300" algn="l" defTabSz="1049197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60694" indent="-262300" algn="l" defTabSz="1049197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85293" indent="-262300" algn="l" defTabSz="1049197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09892" indent="-262300" algn="l" defTabSz="1049197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34490" indent="-262300" algn="l" defTabSz="1049197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59089" indent="-262300" algn="l" defTabSz="1049197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919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4599" algn="l" defTabSz="104919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9197" algn="l" defTabSz="104919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73797" algn="l" defTabSz="104919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98395" algn="l" defTabSz="104919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22994" algn="l" defTabSz="104919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47592" algn="l" defTabSz="104919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72191" algn="l" defTabSz="104919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96790" algn="l" defTabSz="104919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niklud2011.ucoz.ru/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08863" y="3104069"/>
            <a:ext cx="5214974" cy="65237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966085" y="212049"/>
            <a:ext cx="5873567" cy="3660764"/>
          </a:xfrm>
          <a:prstGeom prst="rect">
            <a:avLst/>
          </a:prstGeom>
          <a:noFill/>
          <a:ln>
            <a:noFill/>
          </a:ln>
        </p:spPr>
        <p:txBody>
          <a:bodyPr wrap="none" lIns="104920" tIns="52460" rIns="104920" bIns="52460">
            <a:spAutoFit/>
          </a:bodyPr>
          <a:lstStyle/>
          <a:p>
            <a:pPr algn="ctr"/>
            <a:r>
              <a:rPr lang="ru-RU" sz="6200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ПРАВИЛА</a:t>
            </a:r>
            <a:r>
              <a:rPr lang="ru-RU" sz="6200" b="1" dirty="0" smtClean="0">
                <a:ln w="10541" cmpd="sng">
                  <a:solidFill>
                    <a:srgbClr val="002060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6200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ДОРОЖНОГО </a:t>
            </a:r>
          </a:p>
          <a:p>
            <a:pPr algn="ctr"/>
            <a:r>
              <a:rPr lang="ru-RU" sz="6200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ДВИЖЕНИЯ</a:t>
            </a:r>
            <a:endParaRPr lang="ru-RU" sz="2800" b="1" dirty="0" smtClean="0">
              <a:ln w="10541" cmpd="sng">
                <a:solidFill>
                  <a:srgbClr val="002060"/>
                </a:solidFill>
                <a:prstDash val="solid"/>
              </a:ln>
              <a:solidFill>
                <a:srgbClr val="00CC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2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81298" y="9568588"/>
            <a:ext cx="5547818" cy="804327"/>
          </a:xfrm>
          <a:prstGeom prst="rect">
            <a:avLst/>
          </a:prstGeom>
        </p:spPr>
        <p:txBody>
          <a:bodyPr wrap="none" lIns="104920" tIns="52460" rIns="104920" bIns="52460">
            <a:spAutoFit/>
          </a:bodyPr>
          <a:lstStyle/>
          <a:p>
            <a:pPr algn="ctr"/>
            <a:r>
              <a:rPr lang="ru-RU" sz="45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Памятка родителям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pervootkrivatel.ucoz.ru/RISYNKI/gallery_914_39176.jpg"/>
          <p:cNvPicPr>
            <a:picLocks noChangeAspect="1" noChangeArrowheads="1"/>
          </p:cNvPicPr>
          <p:nvPr/>
        </p:nvPicPr>
        <p:blipFill>
          <a:blip r:embed="rId2" cstate="print"/>
          <a:srcRect b="6262"/>
          <a:stretch>
            <a:fillRect/>
          </a:stretch>
        </p:blipFill>
        <p:spPr bwMode="auto">
          <a:xfrm>
            <a:off x="136605" y="6166211"/>
            <a:ext cx="2770713" cy="44472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Прямоугольник 1"/>
          <p:cNvSpPr/>
          <p:nvPr/>
        </p:nvSpPr>
        <p:spPr>
          <a:xfrm>
            <a:off x="287377" y="1253331"/>
            <a:ext cx="6986510" cy="8834533"/>
          </a:xfrm>
          <a:prstGeom prst="rect">
            <a:avLst/>
          </a:prstGeom>
        </p:spPr>
        <p:txBody>
          <a:bodyPr wrap="square" lIns="104920" tIns="52460" rIns="104920" bIns="52460">
            <a:spAutoFit/>
          </a:bodyPr>
          <a:lstStyle/>
          <a:p>
            <a:pPr marL="393449" indent="-393449" algn="ctr"/>
            <a:r>
              <a:rPr lang="ru-RU" b="1" dirty="0" smtClean="0">
                <a:solidFill>
                  <a:srgbClr val="002060"/>
                </a:solidFill>
                <a:latin typeface="Arial Black" pitchFamily="34" charset="0"/>
                <a:cs typeface="Times New Roman" pitchFamily="18" charset="0"/>
              </a:rPr>
              <a:t>1.   Выберите наиболее безопасный путь от дома до дошкольного образовательного учреждения</a:t>
            </a:r>
          </a:p>
          <a:p>
            <a:pPr marL="393449" indent="-393449" algn="ctr"/>
            <a:endParaRPr lang="ru-RU" sz="1400" b="1" dirty="0" smtClean="0">
              <a:solidFill>
                <a:srgbClr val="002060"/>
              </a:solidFill>
              <a:latin typeface="Arial Black" pitchFamily="34" charset="0"/>
              <a:cs typeface="Times New Roman" pitchFamily="18" charset="0"/>
            </a:endParaRPr>
          </a:p>
          <a:p>
            <a:pPr marL="393449" indent="-393449" algn="ctr"/>
            <a:endParaRPr lang="ru-RU" b="1" dirty="0" smtClean="0">
              <a:solidFill>
                <a:srgbClr val="002060"/>
              </a:solidFill>
              <a:latin typeface="Arial Black" pitchFamily="34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Arial Black" pitchFamily="34" charset="0"/>
                <a:cs typeface="Times New Roman" pitchFamily="18" charset="0"/>
              </a:rPr>
              <a:t>2. Переводя ребенка через дорогу, крепко держите его за руку.</a:t>
            </a:r>
          </a:p>
          <a:p>
            <a:pPr algn="ctr"/>
            <a:endParaRPr lang="ru-RU" sz="1400" b="1" dirty="0" smtClean="0">
              <a:solidFill>
                <a:srgbClr val="002060"/>
              </a:solidFill>
              <a:latin typeface="Arial Black" pitchFamily="34" charset="0"/>
              <a:cs typeface="Times New Roman" pitchFamily="18" charset="0"/>
            </a:endParaRPr>
          </a:p>
          <a:p>
            <a:pPr algn="ctr"/>
            <a:endParaRPr lang="ru-RU" b="1" dirty="0" smtClean="0">
              <a:solidFill>
                <a:srgbClr val="002060"/>
              </a:solidFill>
              <a:latin typeface="Arial Black" pitchFamily="34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solidFill>
                  <a:srgbClr val="6600CC"/>
                </a:solidFill>
                <a:latin typeface="Arial Black" pitchFamily="34" charset="0"/>
                <a:cs typeface="Times New Roman" pitchFamily="18" charset="0"/>
              </a:rPr>
              <a:t>3</a:t>
            </a:r>
            <a:r>
              <a:rPr lang="ru-RU" b="1" dirty="0" smtClean="0">
                <a:solidFill>
                  <a:srgbClr val="6600CC"/>
                </a:solidFill>
                <a:latin typeface="Arial Black" pitchFamily="34" charset="0"/>
                <a:cs typeface="Times New Roman" pitchFamily="18" charset="0"/>
              </a:rPr>
              <a:t>. Хорошо изучите правила дорожного движения, избегайте наиболее опасные места при переходе улицы.</a:t>
            </a:r>
          </a:p>
          <a:p>
            <a:pPr algn="ctr"/>
            <a:endParaRPr lang="ru-RU" sz="1400" b="1" dirty="0" smtClean="0">
              <a:solidFill>
                <a:srgbClr val="002060"/>
              </a:solidFill>
              <a:latin typeface="Arial Black" pitchFamily="34" charset="0"/>
              <a:cs typeface="Times New Roman" pitchFamily="18" charset="0"/>
            </a:endParaRPr>
          </a:p>
          <a:p>
            <a:pPr algn="ctr"/>
            <a:endParaRPr lang="ru-RU" b="1" dirty="0" smtClean="0">
              <a:solidFill>
                <a:srgbClr val="002060"/>
              </a:solidFill>
              <a:latin typeface="Arial Black" pitchFamily="34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solidFill>
                  <a:srgbClr val="008000"/>
                </a:solidFill>
                <a:latin typeface="Arial Black" pitchFamily="34" charset="0"/>
                <a:cs typeface="Times New Roman" pitchFamily="18" charset="0"/>
              </a:rPr>
              <a:t>4. Ежедневно напоминайте детям перед выходом из дома правила дорожного движения.</a:t>
            </a:r>
          </a:p>
          <a:p>
            <a:pPr algn="ctr"/>
            <a:endParaRPr lang="ru-RU" sz="1400" b="1" dirty="0" smtClean="0">
              <a:solidFill>
                <a:srgbClr val="002060"/>
              </a:solidFill>
              <a:latin typeface="Arial Black" pitchFamily="34" charset="0"/>
              <a:cs typeface="Times New Roman" pitchFamily="18" charset="0"/>
            </a:endParaRPr>
          </a:p>
          <a:p>
            <a:pPr algn="ctr"/>
            <a:endParaRPr lang="ru-RU" b="1" dirty="0" smtClean="0">
              <a:solidFill>
                <a:srgbClr val="002060"/>
              </a:solidFill>
              <a:latin typeface="Arial Black" pitchFamily="34" charset="0"/>
              <a:cs typeface="Times New Roman" pitchFamily="18" charset="0"/>
            </a:endParaRPr>
          </a:p>
          <a:p>
            <a:pPr algn="r"/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  <a:cs typeface="Times New Roman" pitchFamily="18" charset="0"/>
              </a:rPr>
              <a:t>                     </a:t>
            </a:r>
            <a:r>
              <a:rPr lang="ru-RU" b="1" dirty="0" smtClean="0">
                <a:solidFill>
                  <a:srgbClr val="FF6600"/>
                </a:solidFill>
                <a:latin typeface="Arial Black" pitchFamily="34" charset="0"/>
                <a:cs typeface="Times New Roman" pitchFamily="18" charset="0"/>
              </a:rPr>
              <a:t>5. Контролируйте, где Ваш                         ребенок, если </a:t>
            </a:r>
          </a:p>
          <a:p>
            <a:pPr algn="r"/>
            <a:r>
              <a:rPr lang="ru-RU" b="1" dirty="0" smtClean="0">
                <a:solidFill>
                  <a:srgbClr val="FF6600"/>
                </a:solidFill>
                <a:latin typeface="Arial Black" pitchFamily="34" charset="0"/>
                <a:cs typeface="Times New Roman" pitchFamily="18" charset="0"/>
              </a:rPr>
              <a:t>Вы остановились </a:t>
            </a:r>
          </a:p>
          <a:p>
            <a:pPr algn="r"/>
            <a:r>
              <a:rPr lang="ru-RU" b="1" dirty="0" smtClean="0">
                <a:solidFill>
                  <a:srgbClr val="FF6600"/>
                </a:solidFill>
                <a:latin typeface="Arial Black" pitchFamily="34" charset="0"/>
                <a:cs typeface="Times New Roman" pitchFamily="18" charset="0"/>
              </a:rPr>
              <a:t>с приятелем (подругой) </a:t>
            </a:r>
          </a:p>
          <a:p>
            <a:pPr algn="r"/>
            <a:r>
              <a:rPr lang="ru-RU" b="1" dirty="0" smtClean="0">
                <a:solidFill>
                  <a:srgbClr val="FF6600"/>
                </a:solidFill>
                <a:latin typeface="Arial Black" pitchFamily="34" charset="0"/>
                <a:cs typeface="Times New Roman" pitchFamily="18" charset="0"/>
              </a:rPr>
              <a:t>на тротуаре, </a:t>
            </a:r>
          </a:p>
          <a:p>
            <a:pPr algn="r"/>
            <a:r>
              <a:rPr lang="ru-RU" b="1" dirty="0" smtClean="0">
                <a:solidFill>
                  <a:srgbClr val="FF6600"/>
                </a:solidFill>
                <a:latin typeface="Arial Black" pitchFamily="34" charset="0"/>
                <a:cs typeface="Times New Roman" pitchFamily="18" charset="0"/>
              </a:rPr>
              <a:t>не увлекайтесь с ним </a:t>
            </a:r>
            <a:r>
              <a:rPr lang="ru-RU" b="1" dirty="0" smtClean="0">
                <a:solidFill>
                  <a:srgbClr val="FF6600"/>
                </a:solidFill>
                <a:latin typeface="Arial Black" pitchFamily="34" charset="0"/>
                <a:cs typeface="Times New Roman" pitchFamily="18" charset="0"/>
              </a:rPr>
              <a:t>(с ней</a:t>
            </a:r>
            <a:r>
              <a:rPr lang="ru-RU" b="1" dirty="0" smtClean="0">
                <a:solidFill>
                  <a:srgbClr val="FF6600"/>
                </a:solidFill>
                <a:latin typeface="Arial Black" pitchFamily="34" charset="0"/>
                <a:cs typeface="Times New Roman" pitchFamily="18" charset="0"/>
              </a:rPr>
              <a:t>)</a:t>
            </a:r>
          </a:p>
          <a:p>
            <a:pPr algn="r"/>
            <a:r>
              <a:rPr lang="ru-RU" b="1" dirty="0" smtClean="0">
                <a:solidFill>
                  <a:srgbClr val="FF6600"/>
                </a:solidFill>
                <a:latin typeface="Arial Black" pitchFamily="34" charset="0"/>
                <a:cs typeface="Times New Roman" pitchFamily="18" charset="0"/>
              </a:rPr>
              <a:t> разговорами, забыв, </a:t>
            </a:r>
          </a:p>
          <a:p>
            <a:pPr algn="r"/>
            <a:r>
              <a:rPr lang="ru-RU" b="1" dirty="0" smtClean="0">
                <a:solidFill>
                  <a:srgbClr val="FF6600"/>
                </a:solidFill>
                <a:latin typeface="Arial Black" pitchFamily="34" charset="0"/>
                <a:cs typeface="Times New Roman" pitchFamily="18" charset="0"/>
              </a:rPr>
              <a:t>что в это время </a:t>
            </a:r>
          </a:p>
          <a:p>
            <a:pPr algn="r"/>
            <a:r>
              <a:rPr lang="ru-RU" b="1" dirty="0" smtClean="0">
                <a:solidFill>
                  <a:srgbClr val="FF6600"/>
                </a:solidFill>
                <a:latin typeface="Arial Black" pitchFamily="34" charset="0"/>
                <a:cs typeface="Times New Roman" pitchFamily="18" charset="0"/>
              </a:rPr>
              <a:t>делает Ваш ребенок</a:t>
            </a:r>
            <a:r>
              <a:rPr lang="ru-RU" b="1" dirty="0" smtClean="0">
                <a:solidFill>
                  <a:srgbClr val="FF6600"/>
                </a:solidFill>
                <a:latin typeface="Arial Black" pitchFamily="34" charset="0"/>
                <a:cs typeface="Estrangelo Edessa" pitchFamily="66" charset="0"/>
              </a:rPr>
              <a:t>.</a:t>
            </a:r>
          </a:p>
        </p:txBody>
      </p:sp>
      <p:pic>
        <p:nvPicPr>
          <p:cNvPr id="15362" name="Picture 2" descr="http://realgame.do.am/forumy/123/a94c7d5bbdc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793234" cy="13178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366" name="Picture 6" descr="http://www.auto-camera.ru/images/new/pdd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41789" y="-1"/>
            <a:ext cx="1319475" cy="136113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6161" y="467227"/>
            <a:ext cx="6510157" cy="8831410"/>
          </a:xfrm>
          <a:prstGeom prst="rect">
            <a:avLst/>
          </a:prstGeom>
        </p:spPr>
        <p:txBody>
          <a:bodyPr wrap="square" lIns="104920" tIns="52460" rIns="104920" bIns="52460">
            <a:spAutoFit/>
          </a:bodyPr>
          <a:lstStyle/>
          <a:p>
            <a:pPr algn="ctr"/>
            <a:r>
              <a:rPr lang="ru-RU" dirty="0" smtClean="0">
                <a:solidFill>
                  <a:srgbClr val="7030A0"/>
                </a:solidFill>
                <a:latin typeface="Arial Black" pitchFamily="34" charset="0"/>
              </a:rPr>
              <a:t>6. Движение родителей, везущих детей в колясках, на санках, разрешается только по тротуарам. Там, где нет тротуаров, возить можно по обочине дороги левой стороны, навстречу движению транспорта. Безопасно везти санки, коляску по пешеходным тротуарам.</a:t>
            </a:r>
          </a:p>
          <a:p>
            <a:pPr algn="ctr"/>
            <a:endParaRPr lang="ru-RU" sz="1800" dirty="0" smtClean="0">
              <a:latin typeface="Arial Black" pitchFamily="34" charset="0"/>
            </a:endParaRPr>
          </a:p>
          <a:p>
            <a:pPr algn="ctr"/>
            <a:r>
              <a:rPr lang="ru-RU" dirty="0" smtClean="0">
                <a:solidFill>
                  <a:srgbClr val="008000"/>
                </a:solidFill>
                <a:latin typeface="Arial Black" pitchFamily="34" charset="0"/>
              </a:rPr>
              <a:t>7. По пешеходным тропам идите с детьми с правой стороны, не торопясь.</a:t>
            </a:r>
          </a:p>
          <a:p>
            <a:pPr algn="ctr"/>
            <a:endParaRPr lang="ru-RU" sz="1800" dirty="0" smtClean="0">
              <a:solidFill>
                <a:srgbClr val="C00000"/>
              </a:solidFill>
              <a:latin typeface="Arial Black" pitchFamily="34" charset="0"/>
            </a:endParaRPr>
          </a:p>
          <a:p>
            <a:pPr algn="ctr"/>
            <a:r>
              <a:rPr lang="ru-RU" dirty="0" smtClean="0">
                <a:solidFill>
                  <a:srgbClr val="C00000"/>
                </a:solidFill>
                <a:latin typeface="Arial Black" pitchFamily="34" charset="0"/>
              </a:rPr>
              <a:t>8. Выйдя из пассажирского транспорта, не спешите переходить дорогу, дождитесь, пока движущееся средство отойдет от остановки.</a:t>
            </a:r>
          </a:p>
          <a:p>
            <a:pPr algn="ctr"/>
            <a:endParaRPr lang="ru-RU" sz="1800" dirty="0" smtClean="0">
              <a:latin typeface="Arial Black" pitchFamily="34" charset="0"/>
            </a:endParaRPr>
          </a:p>
          <a:p>
            <a:pPr algn="ctr"/>
            <a:r>
              <a:rPr lang="ru-RU" dirty="0" smtClean="0">
                <a:solidFill>
                  <a:srgbClr val="0070C0"/>
                </a:solidFill>
                <a:latin typeface="Arial Black" pitchFamily="34" charset="0"/>
              </a:rPr>
              <a:t>9. Войдя в транспорт, не выпускайте руку ребенка, при резком торможении ребенок может травмироваться.</a:t>
            </a:r>
          </a:p>
          <a:p>
            <a:pPr algn="ctr"/>
            <a:endParaRPr lang="ru-RU" sz="1800" dirty="0" smtClean="0">
              <a:latin typeface="Arial Black" pitchFamily="34" charset="0"/>
            </a:endParaRPr>
          </a:p>
          <a:p>
            <a:pPr algn="ctr"/>
            <a:r>
              <a:rPr lang="ru-RU" dirty="0" smtClean="0">
                <a:solidFill>
                  <a:srgbClr val="993300"/>
                </a:solidFill>
                <a:latin typeface="Arial Black" pitchFamily="34" charset="0"/>
              </a:rPr>
              <a:t>10. </a:t>
            </a:r>
            <a:r>
              <a:rPr lang="ru-RU" dirty="0" smtClean="0">
                <a:solidFill>
                  <a:srgbClr val="993300"/>
                </a:solidFill>
                <a:latin typeface="Arial Black" pitchFamily="34" charset="0"/>
              </a:rPr>
              <a:t>В транспорте посадите </a:t>
            </a:r>
            <a:r>
              <a:rPr lang="ru-RU" dirty="0" smtClean="0">
                <a:solidFill>
                  <a:srgbClr val="993300"/>
                </a:solidFill>
                <a:latin typeface="Arial Black" pitchFamily="34" charset="0"/>
              </a:rPr>
              <a:t>ребенка </a:t>
            </a:r>
            <a:r>
              <a:rPr lang="ru-RU" dirty="0" smtClean="0">
                <a:solidFill>
                  <a:srgbClr val="993300"/>
                </a:solidFill>
                <a:latin typeface="Arial Black" pitchFamily="34" charset="0"/>
              </a:rPr>
              <a:t>в детское удерживающее устройство, обязательно пристегните.</a:t>
            </a:r>
            <a:endParaRPr lang="ru-RU" dirty="0" smtClean="0">
              <a:solidFill>
                <a:srgbClr val="993300"/>
              </a:solidFill>
              <a:latin typeface="Arial Black" pitchFamily="34" charset="0"/>
            </a:endParaRPr>
          </a:p>
          <a:p>
            <a:pPr algn="ctr"/>
            <a:endParaRPr lang="ru-RU" dirty="0" smtClean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  <a:p>
            <a:pPr algn="ctr"/>
            <a:endParaRPr lang="ru-RU" dirty="0" smtClean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  <a:p>
            <a:pPr algn="ctr"/>
            <a:endParaRPr lang="ru-RU" dirty="0" smtClean="0">
              <a:latin typeface="Arial Black" pitchFamily="34" charset="0"/>
            </a:endParaRPr>
          </a:p>
        </p:txBody>
      </p:sp>
      <p:pic>
        <p:nvPicPr>
          <p:cNvPr id="3" name="Picture 4" descr="http://s003.radikal.ru/i203/1101/29/5c780d6db298.jpg"/>
          <p:cNvPicPr>
            <a:picLocks noChangeAspect="1" noChangeArrowheads="1"/>
          </p:cNvPicPr>
          <p:nvPr/>
        </p:nvPicPr>
        <p:blipFill>
          <a:blip r:embed="rId2" cstate="print"/>
          <a:srcRect b="10211"/>
          <a:stretch>
            <a:fillRect/>
          </a:stretch>
        </p:blipFill>
        <p:spPr bwMode="auto">
          <a:xfrm>
            <a:off x="1851805" y="8126329"/>
            <a:ext cx="3707270" cy="267502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4shkola.kz/uploads/posts/2012-09/1346973016_semiy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860" y="4731993"/>
            <a:ext cx="5890282" cy="57573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843121" y="637346"/>
            <a:ext cx="6033804" cy="3599209"/>
          </a:xfrm>
          <a:prstGeom prst="rect">
            <a:avLst/>
          </a:prstGeom>
        </p:spPr>
        <p:txBody>
          <a:bodyPr wrap="square" lIns="104920" tIns="52460" rIns="104920" bIns="52460">
            <a:spAutoFit/>
          </a:bodyPr>
          <a:lstStyle/>
          <a:p>
            <a:pPr algn="ctr"/>
            <a:r>
              <a:rPr lang="ru-RU" sz="4200" b="1" dirty="0" smtClean="0">
                <a:solidFill>
                  <a:srgbClr val="002060"/>
                </a:solidFill>
                <a:latin typeface="Monotype Corsiva" pitchFamily="66" charset="0"/>
              </a:rPr>
              <a:t>Уважаемые родители!</a:t>
            </a:r>
          </a:p>
          <a:p>
            <a:pPr algn="ctr"/>
            <a:endParaRPr lang="ru-RU" sz="1300" b="1" dirty="0" smtClean="0">
              <a:solidFill>
                <a:schemeClr val="tx2">
                  <a:lumMod val="60000"/>
                  <a:lumOff val="40000"/>
                </a:schemeClr>
              </a:solidFill>
              <a:latin typeface="Monotype Corsiva" pitchFamily="66" charset="0"/>
            </a:endParaRPr>
          </a:p>
          <a:p>
            <a:pPr algn="ctr"/>
            <a:r>
              <a:rPr lang="ru-RU" sz="4500" b="1" dirty="0" smtClean="0">
                <a:solidFill>
                  <a:srgbClr val="FF0000"/>
                </a:solidFill>
                <a:latin typeface="Monotype Corsiva" pitchFamily="66" charset="0"/>
              </a:rPr>
              <a:t>Помните!</a:t>
            </a:r>
          </a:p>
          <a:p>
            <a:pPr algn="ctr"/>
            <a:r>
              <a:rPr lang="ru-RU" sz="4200" b="1" dirty="0" smtClean="0">
                <a:solidFill>
                  <a:srgbClr val="002060"/>
                </a:solidFill>
                <a:latin typeface="Monotype Corsiva" pitchFamily="66" charset="0"/>
              </a:rPr>
              <a:t>Только совместно можно добиться хороших результатов!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102</TotalTime>
  <Words>225</Words>
  <Application>Microsoft Office PowerPoint</Application>
  <PresentationFormat>Произвольный</PresentationFormat>
  <Paragraphs>38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Asus</dc:creator>
  <cp:lastModifiedBy>DNS</cp:lastModifiedBy>
  <cp:revision>11</cp:revision>
  <dcterms:created xsi:type="dcterms:W3CDTF">2013-03-22T06:19:06Z</dcterms:created>
  <dcterms:modified xsi:type="dcterms:W3CDTF">2016-09-21T07:39:56Z</dcterms:modified>
</cp:coreProperties>
</file>