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7" r:id="rId4"/>
    <p:sldId id="257" r:id="rId5"/>
    <p:sldId id="286" r:id="rId6"/>
    <p:sldId id="276" r:id="rId7"/>
    <p:sldId id="300" r:id="rId8"/>
    <p:sldId id="301" r:id="rId9"/>
    <p:sldId id="302" r:id="rId10"/>
    <p:sldId id="284" r:id="rId11"/>
    <p:sldId id="303" r:id="rId12"/>
    <p:sldId id="287" r:id="rId13"/>
    <p:sldId id="261" r:id="rId14"/>
    <p:sldId id="295" r:id="rId15"/>
    <p:sldId id="292" r:id="rId16"/>
    <p:sldId id="260" r:id="rId17"/>
    <p:sldId id="294" r:id="rId18"/>
    <p:sldId id="288" r:id="rId19"/>
    <p:sldId id="293" r:id="rId20"/>
    <p:sldId id="297" r:id="rId21"/>
    <p:sldId id="298" r:id="rId22"/>
    <p:sldId id="262" r:id="rId23"/>
    <p:sldId id="304" r:id="rId24"/>
    <p:sldId id="278" r:id="rId25"/>
    <p:sldId id="290" r:id="rId26"/>
    <p:sldId id="291" r:id="rId27"/>
    <p:sldId id="299" r:id="rId28"/>
    <p:sldId id="296" r:id="rId2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DF58D"/>
    <a:srgbClr val="808080"/>
    <a:srgbClr val="E8E8E8"/>
    <a:srgbClr val="FFD84B"/>
    <a:srgbClr val="FFFFFF"/>
    <a:srgbClr val="CC3300"/>
    <a:srgbClr val="FFC3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 varScale="1">
        <p:scale>
          <a:sx n="64" d="100"/>
          <a:sy n="64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2CFA61-DE67-41D9-9BC5-74A8C68E16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78DF7D-73C2-493A-9A2E-5758812467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43C2E-DD4E-489D-9180-5A67F57BA412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4D25A44B-EF8B-4A38-9BBC-5551F3AF72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9EB7A-EBDB-4B6F-998F-462F09026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D919D-8F10-47CF-80F7-83BE0E003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72F416-5FAF-4685-8AAA-0C47B2EBED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B46768-F4CB-46D7-9033-06CE161D53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1E3405-754F-45DD-B093-76CB7AAC4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0F99-1802-4E34-9DAD-32A9E08D8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CAE42-4859-4AD8-9706-F6CE278A0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F9AD2-DFE9-47D9-B197-027D304CA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999A0-956E-4544-BB90-537EDE9B8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D7F34-85D3-4CAE-82DB-60462C41B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7EC00-5013-4B28-811F-43540D1441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D49A0-A67E-4B89-93B3-7F8DF1494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E6EC0-9221-40D1-BE49-0AC5545D6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048AB-C650-4EE3-A57A-590EEF1A9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745510-AEAB-4559-ABD8-239C468799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7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23528" y="2276872"/>
            <a:ext cx="8928992" cy="1883321"/>
          </a:xfrm>
        </p:spPr>
        <p:txBody>
          <a:bodyPr/>
          <a:lstStyle/>
          <a:p>
            <a:pPr algn="ctr"/>
            <a:r>
              <a:rPr lang="ru-RU" sz="2000" i="1" dirty="0"/>
              <a:t>«Развивающая предметно-пространственная </a:t>
            </a:r>
            <a:r>
              <a:rPr lang="ru-RU" sz="2000" i="1" dirty="0" smtClean="0"/>
              <a:t>среда</a:t>
            </a:r>
            <a:br>
              <a:rPr lang="ru-RU" sz="2000" i="1" dirty="0" smtClean="0"/>
            </a:br>
            <a:r>
              <a:rPr lang="ru-RU" sz="2000" dirty="0" smtClean="0"/>
              <a:t> </a:t>
            </a:r>
            <a:r>
              <a:rPr lang="ru-RU" sz="2000" i="1" dirty="0" smtClean="0"/>
              <a:t>как </a:t>
            </a:r>
            <a:r>
              <a:rPr lang="ru-RU" sz="2000" i="1" dirty="0"/>
              <a:t>условие реализации </a:t>
            </a:r>
            <a:r>
              <a:rPr lang="ru-RU" sz="2000" i="1" dirty="0" smtClean="0"/>
              <a:t>Федерального государственного стандарта дошкольного </a:t>
            </a:r>
            <a:r>
              <a:rPr lang="ru-RU" sz="2000" i="1" dirty="0"/>
              <a:t>образования: </a:t>
            </a:r>
            <a:r>
              <a:rPr lang="ru-RU" sz="2000" i="1" dirty="0" smtClean="0"/>
              <a:t>актуальность </a:t>
            </a:r>
            <a:r>
              <a:rPr lang="ru-RU" sz="2000" i="1" dirty="0"/>
              <a:t>и проблемы</a:t>
            </a:r>
            <a:r>
              <a:rPr lang="ru-RU" sz="2000" i="1" dirty="0" smtClean="0"/>
              <a:t>»</a:t>
            </a:r>
            <a:br>
              <a:rPr lang="ru-RU" sz="2000" i="1" dirty="0" smtClean="0"/>
            </a:br>
            <a:r>
              <a:rPr lang="ru-RU" sz="1400" i="1" dirty="0" smtClean="0"/>
              <a:t>(презентационные материалы к докладу)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3265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 22»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Асбестовского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6021288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Шарафутдинова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Алевтина Анатольевна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тарший воспитатель, ВКК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Виктор\Рабочий стол\Рабочий стол\ФОТО\фото д.с\соц.-личностное развитие\игра\Изображение 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1217">
            <a:off x="436344" y="4233777"/>
            <a:ext cx="2531701" cy="189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AutoShape 3"/>
          <p:cNvSpPr>
            <a:spLocks noChangeArrowheads="1"/>
          </p:cNvSpPr>
          <p:nvPr/>
        </p:nvSpPr>
        <p:spPr bwMode="ltGray">
          <a:xfrm>
            <a:off x="2195736" y="857232"/>
            <a:ext cx="6948264" cy="1714512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0" y="714356"/>
            <a:ext cx="2428860" cy="1785950"/>
            <a:chOff x="2161" y="696"/>
            <a:chExt cx="1360" cy="1356"/>
          </a:xfrm>
        </p:grpSpPr>
        <p:grpSp>
          <p:nvGrpSpPr>
            <p:cNvPr id="86021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6022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3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5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6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27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6028" name="Rectangle 12"/>
          <p:cNvSpPr>
            <a:spLocks noChangeArrowheads="1"/>
          </p:cNvSpPr>
          <p:nvPr/>
        </p:nvSpPr>
        <p:spPr bwMode="white">
          <a:xfrm>
            <a:off x="1590675" y="2824163"/>
            <a:ext cx="9509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8F8F8"/>
                </a:solidFill>
              </a:rPr>
              <a:t>Product</a:t>
            </a: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2143108" y="857232"/>
            <a:ext cx="6143668" cy="2071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42900" indent="-342900" algn="just" eaLnBrk="0" hangingPunct="0"/>
            <a:r>
              <a:rPr lang="ru-RU" dirty="0" smtClean="0">
                <a:solidFill>
                  <a:srgbClr val="FCFCFC"/>
                </a:solidFill>
                <a:latin typeface="Times New Roman" pitchFamily="18" charset="0"/>
                <a:cs typeface="Times New Roman" pitchFamily="18" charset="0"/>
              </a:rPr>
              <a:t>           Образовательное 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</a:t>
            </a:r>
            <a:r>
              <a:rPr lang="ru-RU" sz="1600" dirty="0" smtClean="0">
                <a:solidFill>
                  <a:srgbClr val="FCFCFC"/>
                </a:solidFill>
              </a:rPr>
              <a:t>).</a:t>
            </a:r>
          </a:p>
          <a:p>
            <a:pPr marL="342900" indent="-342900" eaLnBrk="0" hangingPunct="0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gray">
          <a:xfrm>
            <a:off x="2357422" y="2857496"/>
            <a:ext cx="6786578" cy="1214446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0" y="2428868"/>
            <a:ext cx="2643174" cy="1909768"/>
            <a:chOff x="2161" y="696"/>
            <a:chExt cx="1360" cy="1356"/>
          </a:xfrm>
        </p:grpSpPr>
        <p:grpSp>
          <p:nvGrpSpPr>
            <p:cNvPr id="86034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6035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6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7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8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9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40" name="Oval 2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2786050" y="2857496"/>
            <a:ext cx="5429288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пространства предполагает возможность изменений</a:t>
            </a:r>
          </a:p>
          <a:p>
            <a:pPr marL="342900" indent="-342900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предметно пространственной среды в зависимости</a:t>
            </a:r>
          </a:p>
          <a:p>
            <a:pPr marL="342900" indent="-342900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образовательной ситуации, в том числе от</a:t>
            </a:r>
          </a:p>
          <a:p>
            <a:pPr marL="342900" indent="-342900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Меняющихся  интересов и возможностей детей.</a:t>
            </a:r>
          </a:p>
          <a:p>
            <a:pPr marL="342900" indent="-342900" eaLnBrk="0" hangingPunct="0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6045" name="AutoShape 29"/>
          <p:cNvSpPr>
            <a:spLocks noChangeArrowheads="1"/>
          </p:cNvSpPr>
          <p:nvPr/>
        </p:nvSpPr>
        <p:spPr bwMode="ltGray">
          <a:xfrm>
            <a:off x="2571736" y="4357694"/>
            <a:ext cx="6572264" cy="1857388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white">
          <a:xfrm>
            <a:off x="785786" y="5715016"/>
            <a:ext cx="9509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F8F8F8"/>
                </a:solidFill>
              </a:rPr>
              <a:t>Product</a:t>
            </a:r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2643174" y="4286256"/>
            <a:ext cx="6072230" cy="22775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предполагает:</a:t>
            </a:r>
          </a:p>
          <a:p>
            <a:pPr algn="just"/>
            <a:r>
              <a:rPr lang="ru-RU" sz="1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разнообразного использования различных составляющих предметной среды, например, детской мебели, матов, мягких модулей, ширм и т.д.;</a:t>
            </a:r>
          </a:p>
          <a:p>
            <a:pPr algn="just"/>
            <a:r>
              <a:rPr lang="ru-RU" sz="1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в организации или группе полифункциональных (не обладающих жестко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в качестве предметов-заместителей в детской игре).</a:t>
            </a:r>
          </a:p>
          <a:p>
            <a:pPr marL="342900" indent="-342900" eaLnBrk="0" hangingPunct="0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6057" name="Rectangle 41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2530624" cy="583282"/>
          </a:xfrm>
        </p:spPr>
        <p:txBody>
          <a:bodyPr/>
          <a:lstStyle/>
          <a:p>
            <a:r>
              <a:rPr lang="ru-RU" sz="3200" dirty="0" smtClean="0"/>
              <a:t>Принципы</a:t>
            </a:r>
            <a:endParaRPr lang="en-US" sz="3200" dirty="0"/>
          </a:p>
        </p:txBody>
      </p:sp>
      <p:grpSp>
        <p:nvGrpSpPr>
          <p:cNvPr id="59" name="Group 30"/>
          <p:cNvGrpSpPr>
            <a:grpSpLocks/>
          </p:cNvGrpSpPr>
          <p:nvPr/>
        </p:nvGrpSpPr>
        <p:grpSpPr bwMode="auto">
          <a:xfrm>
            <a:off x="0" y="4357694"/>
            <a:ext cx="2786050" cy="1909768"/>
            <a:chOff x="2161" y="696"/>
            <a:chExt cx="1360" cy="1356"/>
          </a:xfrm>
        </p:grpSpPr>
        <p:grpSp>
          <p:nvGrpSpPr>
            <p:cNvPr id="60" name="Group 31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62" name="Oval 32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Oval 33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Oval 34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" name="Oval 35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Oval 36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" name="Oval 37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214282" y="1428736"/>
            <a:ext cx="212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Насыщенность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3357562"/>
            <a:ext cx="2643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Трансформируемось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5072074"/>
            <a:ext cx="285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471726" cy="42862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4643438" y="1357298"/>
            <a:ext cx="22479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</a:rPr>
              <a:t>1,000,000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gray">
          <a:xfrm>
            <a:off x="2071670" y="785794"/>
            <a:ext cx="7072330" cy="2000264"/>
          </a:xfrm>
          <a:prstGeom prst="chevron">
            <a:avLst>
              <a:gd name="adj" fmla="val 53225"/>
            </a:avLst>
          </a:pr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PerspectiveBottomLeft"/>
            <a:lightRig rig="legacyFlat4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gray">
          <a:xfrm>
            <a:off x="2357422" y="2924944"/>
            <a:ext cx="6786578" cy="2088232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0" y="2996952"/>
            <a:ext cx="2643174" cy="1909768"/>
            <a:chOff x="2161" y="696"/>
            <a:chExt cx="1360" cy="1356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" name="Oval 2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Доступность</a:t>
              </a:r>
              <a:endParaRPr lang="ru-RU" dirty="0"/>
            </a:p>
          </p:txBody>
        </p:sp>
      </p:grpSp>
      <p:sp>
        <p:nvSpPr>
          <p:cNvPr id="38" name="AutoShape 29"/>
          <p:cNvSpPr>
            <a:spLocks noChangeArrowheads="1"/>
          </p:cNvSpPr>
          <p:nvPr/>
        </p:nvSpPr>
        <p:spPr bwMode="ltGray">
          <a:xfrm>
            <a:off x="2571736" y="5229200"/>
            <a:ext cx="6572264" cy="1345922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0" name="Oval 37"/>
          <p:cNvSpPr>
            <a:spLocks noChangeArrowheads="1"/>
          </p:cNvSpPr>
          <p:nvPr/>
        </p:nvSpPr>
        <p:spPr bwMode="gray">
          <a:xfrm>
            <a:off x="179512" y="5013176"/>
            <a:ext cx="2448272" cy="172819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Безопасность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57158" y="1643050"/>
            <a:ext cx="221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CFCFC"/>
                </a:solidFill>
              </a:rPr>
              <a:t>Вариативность </a:t>
            </a:r>
            <a:endParaRPr lang="ru-RU" sz="2000" b="1" dirty="0">
              <a:solidFill>
                <a:srgbClr val="FCFCFC"/>
              </a:solidFill>
            </a:endParaRP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2714612" y="785794"/>
            <a:ext cx="542928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342900" indent="-342900" eaLnBrk="0" hangingPunct="0"/>
            <a:endParaRPr lang="ru-RU" sz="1600" dirty="0" smtClean="0">
              <a:solidFill>
                <a:srgbClr val="FFFFFF"/>
              </a:solidFill>
            </a:endParaRPr>
          </a:p>
          <a:p>
            <a:pPr marL="342900" indent="-342900" eaLnBrk="0" hangingPunct="0"/>
            <a:endParaRPr lang="ru-RU" sz="1600" dirty="0" smtClean="0">
              <a:solidFill>
                <a:srgbClr val="FFFFFF"/>
              </a:solidFill>
            </a:endParaRPr>
          </a:p>
          <a:p>
            <a:pPr marL="342900" indent="-342900" eaLnBrk="0" hangingPunct="0"/>
            <a:endParaRPr lang="ru-RU" sz="1600" dirty="0" smtClean="0">
              <a:solidFill>
                <a:srgbClr val="FFFFFF"/>
              </a:solidFill>
            </a:endParaRPr>
          </a:p>
          <a:p>
            <a:pPr marL="342900" indent="-342900" eaLnBrk="0" hangingPunct="0"/>
            <a:endParaRPr lang="ru-RU" sz="1600" dirty="0" smtClean="0">
              <a:solidFill>
                <a:srgbClr val="FFFFFF"/>
              </a:solidFill>
            </a:endParaRPr>
          </a:p>
          <a:p>
            <a:pPr marL="342900" indent="-342900" eaLnBrk="0" hangingPunct="0"/>
            <a:endParaRPr lang="ru-RU" sz="1600" dirty="0" smtClean="0">
              <a:solidFill>
                <a:srgbClr val="FFFFFF"/>
              </a:solidFill>
            </a:endParaRPr>
          </a:p>
          <a:p>
            <a:pPr marL="342900" indent="-342900" eaLnBrk="0" hangingPunct="0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rot="10800000" flipV="1">
            <a:off x="2714612" y="846925"/>
            <a:ext cx="57150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CFCF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CFCF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CFCF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CFCF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CFCF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CFCF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"/>
          <p:cNvGrpSpPr>
            <a:grpSpLocks noGrp="1"/>
          </p:cNvGrpSpPr>
          <p:nvPr>
            <p:ph type="body" sz="half" idx="1"/>
          </p:nvPr>
        </p:nvGrpSpPr>
        <p:grpSpPr bwMode="auto">
          <a:xfrm>
            <a:off x="214282" y="785794"/>
            <a:ext cx="2643174" cy="1928826"/>
            <a:chOff x="2161" y="696"/>
            <a:chExt cx="1360" cy="1356"/>
          </a:xfrm>
        </p:grpSpPr>
        <p:grpSp>
          <p:nvGrpSpPr>
            <p:cNvPr id="47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49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8" name="Oval 11"/>
            <p:cNvSpPr>
              <a:spLocks noChangeArrowheads="1"/>
            </p:cNvSpPr>
            <p:nvPr/>
          </p:nvSpPr>
          <p:spPr bwMode="gray">
            <a:xfrm>
              <a:off x="2322" y="796"/>
              <a:ext cx="1054" cy="11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642910" y="1500174"/>
            <a:ext cx="1960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CFCFC"/>
                </a:solidFill>
                <a:latin typeface="Times New Roman" pitchFamily="18" charset="0"/>
                <a:cs typeface="Times New Roman" pitchFamily="18" charset="0"/>
              </a:rPr>
              <a:t>Вариативность</a:t>
            </a:r>
            <a:endParaRPr lang="ru-RU" sz="2000" b="1" dirty="0">
              <a:solidFill>
                <a:srgbClr val="FCFCF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55776" y="2910136"/>
            <a:ext cx="57606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исправность и сохранность материалов и оборудования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771800" y="5445224"/>
            <a:ext cx="56876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Безопасность предметно-пространственной среды предполагает соответствие всех ее элементов требованиям по обеспечению надежности и безопасности их использования.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511274"/>
          </a:xfrm>
        </p:spPr>
        <p:txBody>
          <a:bodyPr/>
          <a:lstStyle/>
          <a:p>
            <a:pPr algn="ctr"/>
            <a:r>
              <a:rPr lang="ru-RU" sz="2400" dirty="0" smtClean="0"/>
              <a:t>Образовательные программы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 smtClean="0">
                <a:solidFill>
                  <a:srgbClr val="00B050"/>
                </a:solidFill>
              </a:rPr>
              <a:t>Основная  общеобразовательная  программа  - образовательная программа</a:t>
            </a:r>
            <a:endParaRPr lang="ru-RU" sz="1600" i="1" dirty="0" smtClean="0">
              <a:solidFill>
                <a:srgbClr val="00B05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rgbClr val="00B050"/>
                </a:solidFill>
              </a:rPr>
              <a:t>дошкольного образования в группах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rgbClr val="00B050"/>
                </a:solidFill>
              </a:rPr>
              <a:t>общеразвивающей направленности для детей  в возрасте от 1 года 6 месяцев до 3 лет</a:t>
            </a:r>
            <a:r>
              <a:rPr lang="ru-RU" sz="1600" i="1" dirty="0" smtClean="0">
                <a:solidFill>
                  <a:srgbClr val="00B050"/>
                </a:solidFill>
              </a:rPr>
              <a:t>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rgbClr val="00B050"/>
                </a:solidFill>
              </a:rPr>
              <a:t>( нормативный срок освоения  2  года)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717032"/>
            <a:ext cx="5292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Основная  общеобразовательная  </a:t>
            </a:r>
          </a:p>
          <a:p>
            <a:pPr algn="ctr" eaLnBrk="1" hangingPunct="1">
              <a:defRPr/>
            </a:pP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программа  - образовательная программа дошкольного образования в группах общеразвивающей направленности с приоритетным осуществлением  развития воспитанников по познавательно-речевому направлению  для  детей  в возрасте </a:t>
            </a:r>
          </a:p>
          <a:p>
            <a:pPr algn="ctr" eaLnBrk="1" hangingPunct="1">
              <a:defRPr/>
            </a:pP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 3  лет до 7 лет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 нормативный срок освоения 4 года</a:t>
            </a:r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9" descr="PA1501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981075"/>
            <a:ext cx="3455739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PA1401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3732212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648072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Модель развивающей предметно-пространственной среды для  воспитанников от 1 года 6 месяцев до 3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1403648" y="1412776"/>
            <a:ext cx="2154287" cy="1384300"/>
            <a:chOff x="2064" y="1008"/>
            <a:chExt cx="722" cy="872"/>
          </a:xfrm>
        </p:grpSpPr>
        <p:sp>
          <p:nvSpPr>
            <p:cNvPr id="6247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477" name="Group 1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478" name="Picture 1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479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48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481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482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48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487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48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492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493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49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498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49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03" name="Rectangle 39"/>
            <p:cNvSpPr>
              <a:spLocks noChangeArrowheads="1"/>
            </p:cNvSpPr>
            <p:nvPr/>
          </p:nvSpPr>
          <p:spPr bwMode="gray">
            <a:xfrm>
              <a:off x="2233" y="1189"/>
              <a:ext cx="379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Книжный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Уголок 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504" name="Group 40"/>
          <p:cNvGrpSpPr>
            <a:grpSpLocks/>
          </p:cNvGrpSpPr>
          <p:nvPr/>
        </p:nvGrpSpPr>
        <p:grpSpPr bwMode="auto">
          <a:xfrm>
            <a:off x="971600" y="2924944"/>
            <a:ext cx="1866255" cy="1384300"/>
            <a:chOff x="2064" y="1008"/>
            <a:chExt cx="722" cy="872"/>
          </a:xfrm>
        </p:grpSpPr>
        <p:sp>
          <p:nvSpPr>
            <p:cNvPr id="6250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06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07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08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10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11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1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1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521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22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2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2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2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32" name="Rectangle 68"/>
            <p:cNvSpPr>
              <a:spLocks noChangeArrowheads="1"/>
            </p:cNvSpPr>
            <p:nvPr/>
          </p:nvSpPr>
          <p:spPr bwMode="gray">
            <a:xfrm>
              <a:off x="2203" y="1189"/>
              <a:ext cx="452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Уголок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ряженья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x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533" name="Group 69"/>
          <p:cNvGrpSpPr>
            <a:grpSpLocks/>
          </p:cNvGrpSpPr>
          <p:nvPr/>
        </p:nvGrpSpPr>
        <p:grpSpPr bwMode="auto">
          <a:xfrm>
            <a:off x="3707904" y="5301208"/>
            <a:ext cx="1960373" cy="1347788"/>
            <a:chOff x="2064" y="1031"/>
            <a:chExt cx="756" cy="849"/>
          </a:xfrm>
        </p:grpSpPr>
        <p:sp>
          <p:nvSpPr>
            <p:cNvPr id="62534" name="Oval 70"/>
            <p:cNvSpPr>
              <a:spLocks noChangeArrowheads="1"/>
            </p:cNvSpPr>
            <p:nvPr/>
          </p:nvSpPr>
          <p:spPr bwMode="gray">
            <a:xfrm>
              <a:off x="2064" y="1144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35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36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3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3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39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40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4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4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4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550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51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5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56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5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6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61" name="Rectangle 97"/>
            <p:cNvSpPr>
              <a:spLocks noChangeArrowheads="1"/>
            </p:cNvSpPr>
            <p:nvPr/>
          </p:nvSpPr>
          <p:spPr bwMode="gray">
            <a:xfrm>
              <a:off x="2064" y="1053"/>
              <a:ext cx="75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Уголок для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сюжетно-ролевых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игр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591" name="Group 127"/>
          <p:cNvGrpSpPr>
            <a:grpSpLocks/>
          </p:cNvGrpSpPr>
          <p:nvPr/>
        </p:nvGrpSpPr>
        <p:grpSpPr bwMode="auto">
          <a:xfrm>
            <a:off x="3635896" y="908720"/>
            <a:ext cx="1944217" cy="1384300"/>
            <a:chOff x="2064" y="1008"/>
            <a:chExt cx="722" cy="872"/>
          </a:xfrm>
        </p:grpSpPr>
        <p:sp>
          <p:nvSpPr>
            <p:cNvPr id="6259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93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94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9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9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97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98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9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603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60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608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609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1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614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19" name="Rectangle 155"/>
            <p:cNvSpPr>
              <a:spLocks noChangeArrowheads="1"/>
            </p:cNvSpPr>
            <p:nvPr/>
          </p:nvSpPr>
          <p:spPr bwMode="gray">
            <a:xfrm>
              <a:off x="2091" y="1189"/>
              <a:ext cx="693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Физкультурный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уголок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620" name="Group 156"/>
          <p:cNvGrpSpPr>
            <a:grpSpLocks/>
          </p:cNvGrpSpPr>
          <p:nvPr/>
        </p:nvGrpSpPr>
        <p:grpSpPr bwMode="auto">
          <a:xfrm rot="4976862" flipH="1">
            <a:off x="3702276" y="2837167"/>
            <a:ext cx="1645380" cy="1733256"/>
            <a:chOff x="1944" y="1111"/>
            <a:chExt cx="204" cy="196"/>
          </a:xfrm>
          <a:solidFill>
            <a:srgbClr val="92D050"/>
          </a:solidFill>
        </p:grpSpPr>
        <p:pic>
          <p:nvPicPr>
            <p:cNvPr id="62621" name="Picture 157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grpFill/>
          </p:spPr>
        </p:pic>
        <p:sp>
          <p:nvSpPr>
            <p:cNvPr id="62622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623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  <a:grpFill/>
          </p:grpSpPr>
          <p:grpSp>
            <p:nvGrpSpPr>
              <p:cNvPr id="62624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  <a:grpFill/>
            </p:grpSpPr>
            <p:sp>
              <p:nvSpPr>
                <p:cNvPr id="62625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6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7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8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629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  <a:grpFill/>
            </p:grpSpPr>
            <p:sp>
              <p:nvSpPr>
                <p:cNvPr id="62630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1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2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3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34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2635" name="Picture 171" descr="light_shadow1"/>
            <p:cNvPicPr>
              <a:picLocks noChangeAspect="1" noChangeArrowheads="1"/>
            </p:cNvPicPr>
            <p:nvPr/>
          </p:nvPicPr>
          <p:blipFill>
            <a:blip r:embed="rId5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grpFill/>
          </p:spPr>
        </p:pic>
      </p:grpSp>
      <p:sp>
        <p:nvSpPr>
          <p:cNvPr id="183" name="Oval 15"/>
          <p:cNvSpPr>
            <a:spLocks noChangeArrowheads="1"/>
          </p:cNvSpPr>
          <p:nvPr/>
        </p:nvSpPr>
        <p:spPr bwMode="gray">
          <a:xfrm>
            <a:off x="6228184" y="2924944"/>
            <a:ext cx="1656184" cy="1085879"/>
          </a:xfrm>
          <a:prstGeom prst="ellipse">
            <a:avLst/>
          </a:prstGeom>
          <a:solidFill>
            <a:schemeClr val="hlink"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 </a:t>
            </a:r>
            <a:r>
              <a:rPr lang="ru-RU" b="1" dirty="0" smtClean="0"/>
              <a:t>Уголок </a:t>
            </a:r>
          </a:p>
          <a:p>
            <a:pPr algn="ctr"/>
            <a:r>
              <a:rPr lang="ru-RU" b="1" dirty="0" smtClean="0"/>
              <a:t>природы</a:t>
            </a:r>
            <a:endParaRPr lang="ru-RU" b="1" dirty="0"/>
          </a:p>
        </p:txBody>
      </p:sp>
      <p:grpSp>
        <p:nvGrpSpPr>
          <p:cNvPr id="216" name="Group 40"/>
          <p:cNvGrpSpPr>
            <a:grpSpLocks/>
          </p:cNvGrpSpPr>
          <p:nvPr/>
        </p:nvGrpSpPr>
        <p:grpSpPr bwMode="auto">
          <a:xfrm>
            <a:off x="6012160" y="4365104"/>
            <a:ext cx="2102993" cy="1384300"/>
            <a:chOff x="2086" y="1008"/>
            <a:chExt cx="811" cy="872"/>
          </a:xfrm>
        </p:grpSpPr>
        <p:sp>
          <p:nvSpPr>
            <p:cNvPr id="217" name="Oval 41"/>
            <p:cNvSpPr>
              <a:spLocks noChangeArrowheads="1"/>
            </p:cNvSpPr>
            <p:nvPr/>
          </p:nvSpPr>
          <p:spPr bwMode="gray">
            <a:xfrm>
              <a:off x="2175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8" name="Group 42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31" name="Picture 43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32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3" name="Picture 45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34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35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41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2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3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4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6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3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9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21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27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9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0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2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23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4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20" name="Rectangle 68"/>
            <p:cNvSpPr>
              <a:spLocks noChangeArrowheads="1"/>
            </p:cNvSpPr>
            <p:nvPr/>
          </p:nvSpPr>
          <p:spPr bwMode="gray">
            <a:xfrm>
              <a:off x="2175" y="1144"/>
              <a:ext cx="51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Уголок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творчества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5" name="Group 69"/>
          <p:cNvGrpSpPr>
            <a:grpSpLocks/>
          </p:cNvGrpSpPr>
          <p:nvPr/>
        </p:nvGrpSpPr>
        <p:grpSpPr bwMode="auto">
          <a:xfrm>
            <a:off x="5508104" y="1556792"/>
            <a:ext cx="1800200" cy="1384300"/>
            <a:chOff x="2064" y="1008"/>
            <a:chExt cx="722" cy="872"/>
          </a:xfrm>
        </p:grpSpPr>
        <p:sp>
          <p:nvSpPr>
            <p:cNvPr id="246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7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60" name="Picture 7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61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62" name="Picture 74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63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64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70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1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2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3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5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48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50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7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8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9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1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2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3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4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5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9" name="Rectangle 97"/>
            <p:cNvSpPr>
              <a:spLocks noChangeArrowheads="1"/>
            </p:cNvSpPr>
            <p:nvPr/>
          </p:nvSpPr>
          <p:spPr bwMode="gray">
            <a:xfrm>
              <a:off x="2151" y="1099"/>
              <a:ext cx="567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Уголок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сенсорного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развития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4" name="Group 127"/>
          <p:cNvGrpSpPr>
            <a:grpSpLocks/>
          </p:cNvGrpSpPr>
          <p:nvPr/>
        </p:nvGrpSpPr>
        <p:grpSpPr bwMode="auto">
          <a:xfrm>
            <a:off x="1043608" y="4437112"/>
            <a:ext cx="2101476" cy="1384300"/>
            <a:chOff x="1953" y="1008"/>
            <a:chExt cx="813" cy="872"/>
          </a:xfrm>
        </p:grpSpPr>
        <p:sp>
          <p:nvSpPr>
            <p:cNvPr id="275" name="Oval 128"/>
            <p:cNvSpPr>
              <a:spLocks noChangeArrowheads="1"/>
            </p:cNvSpPr>
            <p:nvPr/>
          </p:nvSpPr>
          <p:spPr bwMode="gray">
            <a:xfrm>
              <a:off x="1953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6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89" name="Picture 130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90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91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92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3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9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4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95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6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7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8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77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79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85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6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7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8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80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81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2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3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4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78" name="Rectangle 155"/>
            <p:cNvSpPr>
              <a:spLocks noChangeArrowheads="1"/>
            </p:cNvSpPr>
            <p:nvPr/>
          </p:nvSpPr>
          <p:spPr bwMode="gray">
            <a:xfrm>
              <a:off x="2231" y="1189"/>
              <a:ext cx="42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Игровой 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уголок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e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03" name="TextBox 302"/>
          <p:cNvSpPr txBox="1"/>
          <p:nvPr/>
        </p:nvSpPr>
        <p:spPr>
          <a:xfrm>
            <a:off x="3779912" y="34290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ребенок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09" name="Двойная стрелка влево/вправо 308"/>
          <p:cNvSpPr/>
          <p:nvPr/>
        </p:nvSpPr>
        <p:spPr>
          <a:xfrm rot="2584343">
            <a:off x="3185463" y="2415137"/>
            <a:ext cx="662283" cy="392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Двойная стрелка влево/вправо 310"/>
          <p:cNvSpPr/>
          <p:nvPr/>
        </p:nvSpPr>
        <p:spPr>
          <a:xfrm rot="5241594">
            <a:off x="4235912" y="2204636"/>
            <a:ext cx="662283" cy="392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Двойная стрелка влево/вправо 311"/>
          <p:cNvSpPr/>
          <p:nvPr/>
        </p:nvSpPr>
        <p:spPr>
          <a:xfrm>
            <a:off x="2843808" y="3284984"/>
            <a:ext cx="662283" cy="392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Двойная стрелка влево/вправо 312"/>
          <p:cNvSpPr/>
          <p:nvPr/>
        </p:nvSpPr>
        <p:spPr>
          <a:xfrm rot="1856631">
            <a:off x="5336710" y="4250383"/>
            <a:ext cx="662283" cy="392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Двойная стрелка влево/вправо 313"/>
          <p:cNvSpPr/>
          <p:nvPr/>
        </p:nvSpPr>
        <p:spPr>
          <a:xfrm rot="8021648">
            <a:off x="5192693" y="2594200"/>
            <a:ext cx="662283" cy="392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Двойная стрелка влево/вправо 314"/>
          <p:cNvSpPr/>
          <p:nvPr/>
        </p:nvSpPr>
        <p:spPr>
          <a:xfrm>
            <a:off x="5508104" y="3356992"/>
            <a:ext cx="662283" cy="392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Двойная стрелка влево/вправо 315"/>
          <p:cNvSpPr/>
          <p:nvPr/>
        </p:nvSpPr>
        <p:spPr>
          <a:xfrm rot="20007385">
            <a:off x="3112531" y="4492421"/>
            <a:ext cx="662283" cy="392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Двойная стрелка влево/вправо 316"/>
          <p:cNvSpPr/>
          <p:nvPr/>
        </p:nvSpPr>
        <p:spPr>
          <a:xfrm rot="5400000">
            <a:off x="4364883" y="4644229"/>
            <a:ext cx="662283" cy="392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504"/>
          </a:xfrm>
        </p:spPr>
        <p:txBody>
          <a:bodyPr/>
          <a:lstStyle/>
          <a:p>
            <a:r>
              <a:rPr lang="ru-RU" sz="2800" dirty="0" smtClean="0"/>
              <a:t>Уголки для сюжетно-ролевых игр</a:t>
            </a:r>
            <a:endParaRPr lang="ru-RU" sz="2800" dirty="0"/>
          </a:p>
        </p:txBody>
      </p:sp>
      <p:pic>
        <p:nvPicPr>
          <p:cNvPr id="6146" name="Picture 2" descr="C:\Documents and Settings\Виктор\Рабочий стол\Рабочий стол\ФОТО\ФОТО\фото д.с\ППРС дс\Изображение 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635824" cy="2726868"/>
          </a:xfrm>
          <a:prstGeom prst="rect">
            <a:avLst/>
          </a:prstGeom>
          <a:noFill/>
        </p:spPr>
      </p:pic>
      <p:pic>
        <p:nvPicPr>
          <p:cNvPr id="6147" name="Picture 3" descr="C:\Documents and Settings\Виктор\Рабочий стол\Рабочий стол\ФОТО\ФОТО\фото д.с\ППРС дс\Изображение 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4451914" cy="3338936"/>
          </a:xfrm>
          <a:prstGeom prst="rect">
            <a:avLst/>
          </a:prstGeom>
          <a:noFill/>
        </p:spPr>
      </p:pic>
      <p:pic>
        <p:nvPicPr>
          <p:cNvPr id="6148" name="Picture 4" descr="C:\Documents and Settings\Виктор\Рабочий стол\Рабочий стол\ФОТО\ФОТО\фото д.с\ППРС дс\Изображение 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89040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474840" cy="864096"/>
          </a:xfrm>
        </p:spPr>
        <p:txBody>
          <a:bodyPr/>
          <a:lstStyle/>
          <a:p>
            <a:pPr algn="ctr"/>
            <a:r>
              <a:rPr lang="ru-RU" sz="2800" dirty="0" smtClean="0"/>
              <a:t>Уголки </a:t>
            </a:r>
            <a:br>
              <a:rPr lang="ru-RU" sz="2800" dirty="0" smtClean="0"/>
            </a:br>
            <a:r>
              <a:rPr lang="ru-RU" sz="2800" dirty="0" smtClean="0"/>
              <a:t>сенсорного развития</a:t>
            </a:r>
            <a:endParaRPr lang="ru-RU" sz="2800" dirty="0"/>
          </a:p>
        </p:txBody>
      </p:sp>
      <p:pic>
        <p:nvPicPr>
          <p:cNvPr id="3074" name="Picture 2" descr="C:\Documents and Settings\Виктор\Рабочий стол\Рабочий стол\ФОТО\ФОТО\фото д.с\ППРС дс\Изображение 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608512" cy="3456384"/>
          </a:xfrm>
          <a:prstGeom prst="rect">
            <a:avLst/>
          </a:prstGeom>
          <a:noFill/>
        </p:spPr>
      </p:pic>
      <p:pic>
        <p:nvPicPr>
          <p:cNvPr id="3075" name="Picture 3" descr="C:\Documents and Settings\Виктор\Рабочий стол\Рабочий стол\ФОТО\ФОТО\фото д.с\ППРС дс\Изображение 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7"/>
            <a:ext cx="3744416" cy="4992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0"/>
            <a:ext cx="8229600" cy="92710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Модель развивающей предметно-пространственной среды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 воспитанников от 3 до 7 лет.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9" name="Picture 3" descr="RY_circle00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20072" y="1138848"/>
            <a:ext cx="1584176" cy="1585419"/>
          </a:xfrm>
          <a:prstGeom prst="rect">
            <a:avLst/>
          </a:prstGeom>
          <a:noFill/>
        </p:spPr>
      </p:pic>
      <p:pic>
        <p:nvPicPr>
          <p:cNvPr id="60420" name="Picture 4" descr="LB_circle00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9632" y="2492896"/>
            <a:ext cx="1471985" cy="1471985"/>
          </a:xfrm>
          <a:prstGeom prst="rect">
            <a:avLst/>
          </a:prstGeom>
          <a:noFill/>
        </p:spPr>
      </p:pic>
      <p:pic>
        <p:nvPicPr>
          <p:cNvPr id="60421" name="Picture 5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11065925">
            <a:off x="2784386" y="3232456"/>
            <a:ext cx="517525" cy="345748"/>
          </a:xfrm>
          <a:prstGeom prst="rect">
            <a:avLst/>
          </a:prstGeom>
          <a:noFill/>
        </p:spPr>
      </p:pic>
      <p:pic>
        <p:nvPicPr>
          <p:cNvPr id="60423" name="Picture 7" descr="YG_circl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780928"/>
            <a:ext cx="1729730" cy="1729730"/>
          </a:xfrm>
          <a:prstGeom prst="rect">
            <a:avLst/>
          </a:prstGeom>
          <a:noFill/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gray">
          <a:xfrm>
            <a:off x="1115616" y="2852936"/>
            <a:ext cx="16033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Уголок </a:t>
            </a:r>
          </a:p>
          <a:p>
            <a:pPr algn="ctr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науки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gray">
          <a:xfrm>
            <a:off x="3635896" y="3356992"/>
            <a:ext cx="16144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 smtClean="0"/>
              <a:t>ребенок</a:t>
            </a:r>
            <a:endParaRPr lang="en-US" sz="2400" b="1" dirty="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gray">
          <a:xfrm>
            <a:off x="5148064" y="1700808"/>
            <a:ext cx="16033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кабинет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LB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268760"/>
            <a:ext cx="1426220" cy="1426220"/>
          </a:xfrm>
          <a:prstGeom prst="rect">
            <a:avLst/>
          </a:prstGeom>
          <a:noFill/>
        </p:spPr>
      </p:pic>
      <p:pic>
        <p:nvPicPr>
          <p:cNvPr id="13" name="Picture 3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764704"/>
            <a:ext cx="1440329" cy="1441460"/>
          </a:xfrm>
          <a:prstGeom prst="rect">
            <a:avLst/>
          </a:prstGeom>
          <a:noFill/>
        </p:spPr>
      </p:pic>
      <p:pic>
        <p:nvPicPr>
          <p:cNvPr id="14" name="Picture 3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97152"/>
            <a:ext cx="1440160" cy="1441290"/>
          </a:xfrm>
          <a:prstGeom prst="rect">
            <a:avLst/>
          </a:prstGeom>
          <a:noFill/>
        </p:spPr>
      </p:pic>
      <p:pic>
        <p:nvPicPr>
          <p:cNvPr id="16" name="Picture 4" descr="LB_circle00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2636912"/>
            <a:ext cx="1584176" cy="1584176"/>
          </a:xfrm>
          <a:prstGeom prst="rect">
            <a:avLst/>
          </a:prstGeom>
          <a:noFill/>
        </p:spPr>
      </p:pic>
      <p:pic>
        <p:nvPicPr>
          <p:cNvPr id="17" name="Picture 4" descr="LB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1368152" cy="1368152"/>
          </a:xfrm>
          <a:prstGeom prst="rect">
            <a:avLst/>
          </a:prstGeom>
          <a:noFill/>
        </p:spPr>
      </p:pic>
      <p:pic>
        <p:nvPicPr>
          <p:cNvPr id="18" name="Picture 3" descr="RY_circle00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6" y="4005064"/>
            <a:ext cx="1382414" cy="1383499"/>
          </a:xfrm>
          <a:prstGeom prst="rect">
            <a:avLst/>
          </a:prstGeom>
          <a:noFill/>
        </p:spPr>
      </p:pic>
      <p:pic>
        <p:nvPicPr>
          <p:cNvPr id="19" name="Picture 3" descr="RY_circle00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99359" y="4869160"/>
            <a:ext cx="1439031" cy="1440160"/>
          </a:xfrm>
          <a:prstGeom prst="rect">
            <a:avLst/>
          </a:prstGeom>
          <a:noFill/>
        </p:spPr>
      </p:pic>
      <p:pic>
        <p:nvPicPr>
          <p:cNvPr id="22" name="Picture 5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13536121">
            <a:off x="3216434" y="2584384"/>
            <a:ext cx="517525" cy="345748"/>
          </a:xfrm>
          <a:prstGeom prst="rect">
            <a:avLst/>
          </a:prstGeom>
          <a:noFill/>
        </p:spPr>
      </p:pic>
      <p:pic>
        <p:nvPicPr>
          <p:cNvPr id="23" name="Picture 5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9142041">
            <a:off x="2928402" y="4024542"/>
            <a:ext cx="517525" cy="345748"/>
          </a:xfrm>
          <a:prstGeom prst="rect">
            <a:avLst/>
          </a:prstGeom>
          <a:noFill/>
        </p:spPr>
      </p:pic>
      <p:pic>
        <p:nvPicPr>
          <p:cNvPr id="24" name="Picture 5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6784390">
            <a:off x="3637590" y="4426035"/>
            <a:ext cx="517525" cy="345748"/>
          </a:xfrm>
          <a:prstGeom prst="rect">
            <a:avLst/>
          </a:prstGeom>
          <a:noFill/>
        </p:spPr>
      </p:pic>
      <p:pic>
        <p:nvPicPr>
          <p:cNvPr id="25" name="Picture 5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16200000">
            <a:off x="4054064" y="2290752"/>
            <a:ext cx="517525" cy="345748"/>
          </a:xfrm>
          <a:prstGeom prst="rect">
            <a:avLst/>
          </a:prstGeom>
          <a:noFill/>
        </p:spPr>
      </p:pic>
      <p:pic>
        <p:nvPicPr>
          <p:cNvPr id="26" name="Picture 5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252966">
            <a:off x="5304666" y="3376472"/>
            <a:ext cx="517525" cy="345748"/>
          </a:xfrm>
          <a:prstGeom prst="rect">
            <a:avLst/>
          </a:prstGeom>
          <a:noFill/>
        </p:spPr>
      </p:pic>
      <p:pic>
        <p:nvPicPr>
          <p:cNvPr id="27" name="Picture 5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1470126">
            <a:off x="5196457" y="4096811"/>
            <a:ext cx="517525" cy="345748"/>
          </a:xfrm>
          <a:prstGeom prst="rect">
            <a:avLst/>
          </a:prstGeom>
          <a:noFill/>
        </p:spPr>
      </p:pic>
      <p:pic>
        <p:nvPicPr>
          <p:cNvPr id="28" name="Picture 5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4525568">
            <a:off x="4545660" y="4414158"/>
            <a:ext cx="517525" cy="345748"/>
          </a:xfrm>
          <a:prstGeom prst="rect">
            <a:avLst/>
          </a:prstGeom>
          <a:noFill/>
        </p:spPr>
      </p:pic>
      <p:pic>
        <p:nvPicPr>
          <p:cNvPr id="29" name="Picture 5" descr="O_chevron001"/>
          <p:cNvPicPr>
            <a:picLocks noChangeAspect="1" noChangeArrowheads="1"/>
          </p:cNvPicPr>
          <p:nvPr/>
        </p:nvPicPr>
        <p:blipFill>
          <a:blip r:embed="rId5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18581622">
            <a:off x="4899558" y="2485527"/>
            <a:ext cx="517525" cy="34574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796136" y="3212976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Физкультурный </a:t>
            </a:r>
          </a:p>
          <a:p>
            <a:pPr algn="ctr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уголок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5976" y="530120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мастерская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43808" y="530120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изостудия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0152" y="4725144"/>
            <a:ext cx="760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7904" y="112474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Игровой уголок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3728" y="177281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436510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Двойная стрелка влево/вправо 36"/>
          <p:cNvSpPr/>
          <p:nvPr/>
        </p:nvSpPr>
        <p:spPr>
          <a:xfrm>
            <a:off x="3275856" y="1412776"/>
            <a:ext cx="504056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лево/вправо 37"/>
          <p:cNvSpPr/>
          <p:nvPr/>
        </p:nvSpPr>
        <p:spPr>
          <a:xfrm rot="1083753">
            <a:off x="4911580" y="1408743"/>
            <a:ext cx="504056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ая стрелка влево/вправо 38"/>
          <p:cNvSpPr/>
          <p:nvPr/>
        </p:nvSpPr>
        <p:spPr>
          <a:xfrm rot="18700438">
            <a:off x="2195736" y="2420888"/>
            <a:ext cx="504056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ойная стрелка влево/вправо 39"/>
          <p:cNvSpPr/>
          <p:nvPr/>
        </p:nvSpPr>
        <p:spPr>
          <a:xfrm rot="4423167">
            <a:off x="6084168" y="2492896"/>
            <a:ext cx="504056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 rot="5208061">
            <a:off x="1907704" y="3789040"/>
            <a:ext cx="504056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лево/вправо 41"/>
          <p:cNvSpPr/>
          <p:nvPr/>
        </p:nvSpPr>
        <p:spPr>
          <a:xfrm rot="2330896">
            <a:off x="2483768" y="4941168"/>
            <a:ext cx="504056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лево/вправо 42"/>
          <p:cNvSpPr/>
          <p:nvPr/>
        </p:nvSpPr>
        <p:spPr>
          <a:xfrm>
            <a:off x="3995936" y="5445224"/>
            <a:ext cx="504056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лево/вправо 43"/>
          <p:cNvSpPr/>
          <p:nvPr/>
        </p:nvSpPr>
        <p:spPr>
          <a:xfrm rot="19687771">
            <a:off x="5580112" y="5157192"/>
            <a:ext cx="504056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войная стрелка влево/вправо 44"/>
          <p:cNvSpPr/>
          <p:nvPr/>
        </p:nvSpPr>
        <p:spPr>
          <a:xfrm rot="16845617">
            <a:off x="6323908" y="3887278"/>
            <a:ext cx="504056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258816" cy="720080"/>
          </a:xfrm>
        </p:spPr>
        <p:txBody>
          <a:bodyPr/>
          <a:lstStyle/>
          <a:p>
            <a:r>
              <a:rPr lang="ru-RU" sz="3200" dirty="0" smtClean="0"/>
              <a:t>Игровые уголки</a:t>
            </a:r>
            <a:endParaRPr lang="ru-RU" sz="3200" dirty="0"/>
          </a:p>
        </p:txBody>
      </p:sp>
      <p:pic>
        <p:nvPicPr>
          <p:cNvPr id="5122" name="Picture 2" descr="C:\Documents and Settings\Виктор\Рабочий стол\Рабочий стол\ФОТО\ФОТО\фото д.с\ППРС дс\Изображение 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764022" cy="3573016"/>
          </a:xfrm>
          <a:prstGeom prst="rect">
            <a:avLst/>
          </a:prstGeom>
          <a:noFill/>
        </p:spPr>
      </p:pic>
      <p:pic>
        <p:nvPicPr>
          <p:cNvPr id="5123" name="Picture 3" descr="C:\Documents and Settings\Виктор\Рабочий стол\Рабочий стол\ФОТО\ФОТО\фото д.с\ППРС дс\Изображение 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779840" cy="2834880"/>
          </a:xfrm>
          <a:prstGeom prst="rect">
            <a:avLst/>
          </a:prstGeom>
          <a:noFill/>
        </p:spPr>
      </p:pic>
      <p:pic>
        <p:nvPicPr>
          <p:cNvPr id="5124" name="Picture 4" descr="C:\Documents and Settings\Виктор\Рабочий стол\Рабочий стол\ФОТО\ФОТО\фото д.с\ППРС дс\Изображение 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3299786" cy="247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фото1 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39200" y="-6629400"/>
            <a:ext cx="536575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9" descr="C:\Documents and Settings\Виктор\Рабочий стол\Новая папка\РППС\библиотеки\фото 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332656"/>
            <a:ext cx="4258601" cy="3193951"/>
          </a:xfrm>
          <a:noFill/>
        </p:spPr>
      </p:pic>
      <p:pic>
        <p:nvPicPr>
          <p:cNvPr id="33796" name="Picture 10" descr="C:\Documents and Settings\Виктор\Рабочий стол\Новая папка\РППС\библиотеки\Изображение 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05108">
            <a:off x="1269779" y="617890"/>
            <a:ext cx="3795174" cy="284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1" descr="C:\Documents and Settings\Виктор\Рабочий стол\Новая папка\РППС\библиотеки\фото 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6775">
            <a:off x="4619897" y="3593211"/>
            <a:ext cx="3936554" cy="295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3" descr="C:\Documents and Settings\Виктор\Рабочий стол\Новая папка\познавательно-речевое развитие\фото 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780928"/>
            <a:ext cx="2952006" cy="393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764704"/>
            <a:ext cx="2304256" cy="52322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Библиотеки</a:t>
            </a:r>
            <a:endParaRPr lang="ru-RU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504"/>
          </a:xfrm>
        </p:spPr>
        <p:txBody>
          <a:bodyPr/>
          <a:lstStyle/>
          <a:p>
            <a:r>
              <a:rPr lang="ru-RU" sz="3600" dirty="0" smtClean="0"/>
              <a:t>Уголки науки</a:t>
            </a:r>
            <a:endParaRPr lang="ru-RU" sz="3600" dirty="0"/>
          </a:p>
        </p:txBody>
      </p:sp>
      <p:pic>
        <p:nvPicPr>
          <p:cNvPr id="4098" name="Picture 2" descr="C:\Documents and Settings\Виктор\Рабочий стол\Рабочий стол\ФОТО\ФОТО\фото д.с\ППРС дс\фото 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067872" cy="3050904"/>
          </a:xfrm>
          <a:prstGeom prst="rect">
            <a:avLst/>
          </a:prstGeom>
          <a:noFill/>
        </p:spPr>
      </p:pic>
      <p:pic>
        <p:nvPicPr>
          <p:cNvPr id="4099" name="Picture 3" descr="C:\Documents and Settings\Виктор\Рабочий стол\Рабочий стол\ФОТО\ФОТО\фото д.с\ППРС дс\Изображение 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168352" cy="2376265"/>
          </a:xfrm>
          <a:prstGeom prst="rect">
            <a:avLst/>
          </a:prstGeom>
          <a:noFill/>
        </p:spPr>
      </p:pic>
      <p:pic>
        <p:nvPicPr>
          <p:cNvPr id="4100" name="Picture 4" descr="C:\Documents and Settings\Виктор\Рабочий стол\Рабочий стол\ФОТО\ФОТО\фото д.с\ППРС дс\фото 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3312296" cy="2484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927100"/>
          </a:xfrm>
        </p:spPr>
        <p:txBody>
          <a:bodyPr/>
          <a:lstStyle/>
          <a:p>
            <a:r>
              <a:rPr lang="ru-RU" sz="1600" dirty="0" smtClean="0"/>
              <a:t>Цель:       </a:t>
            </a:r>
            <a:r>
              <a:rPr lang="ru-RU" sz="1600" b="0" i="1" dirty="0" smtClean="0"/>
              <a:t>формирование у педагогов психолого-педагогической готовности к проектированию развивающей предметно-пространственной среды ДОУ для качественной реализации ФГОС ДО</a:t>
            </a:r>
            <a:endParaRPr lang="en-US" b="0" i="1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28800"/>
            <a:ext cx="8424936" cy="4752528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Задачи: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1.      Закрепить знания  основных  понятий, элементов, принципов построения и особенности</a:t>
            </a:r>
          </a:p>
          <a:p>
            <a:pPr>
              <a:buNone/>
            </a:pPr>
            <a:r>
              <a:rPr lang="ru-RU" sz="1400" dirty="0" smtClean="0"/>
              <a:t>развивающей  предметно-пространственной среды.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2. Обобщить опыт   педагогической деятельности по формированию развивающего пространства</a:t>
            </a:r>
          </a:p>
          <a:p>
            <a:pPr>
              <a:buNone/>
            </a:pPr>
            <a:r>
              <a:rPr lang="ru-RU" sz="1400" dirty="0" smtClean="0"/>
              <a:t>ДОО.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3. Обсудить возможные механизмы оценки развивающей  предметно-пространственной среды в</a:t>
            </a:r>
          </a:p>
          <a:p>
            <a:pPr>
              <a:buNone/>
            </a:pPr>
            <a:r>
              <a:rPr lang="ru-RU" sz="1400" dirty="0" smtClean="0"/>
              <a:t>ДОО города.</a:t>
            </a:r>
          </a:p>
          <a:p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Планируемый результат:</a:t>
            </a:r>
            <a:endParaRPr lang="ru-RU" sz="1400" dirty="0" smtClean="0"/>
          </a:p>
          <a:p>
            <a:pPr>
              <a:buAutoNum type="arabicPeriod"/>
            </a:pPr>
            <a:r>
              <a:rPr lang="ru-RU" sz="1400" dirty="0" smtClean="0"/>
              <a:t>Теоретическая и практическая подготовка к проектированию развивающей предметно</a:t>
            </a:r>
          </a:p>
          <a:p>
            <a:pPr>
              <a:buNone/>
            </a:pPr>
            <a:r>
              <a:rPr lang="ru-RU" sz="1400" dirty="0" smtClean="0"/>
              <a:t>пространственной среды с учетом ФГОС ДО.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2. Внешняя оценка развивающей  предметно-пространственной среды ДОО (групп).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3. Определены основные ориентиры (механизмы) по оценке развивающей  предметно-пространственной среды в ДОО города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Театр</a:t>
            </a:r>
            <a:endParaRPr lang="ru-RU" sz="3600" dirty="0"/>
          </a:p>
        </p:txBody>
      </p:sp>
      <p:pic>
        <p:nvPicPr>
          <p:cNvPr id="7170" name="Picture 2" descr="C:\Documents and Settings\Виктор\Рабочий стол\Рабочий стол\ФОТО\фото д.с\худ.-эст. развитие\Изображение 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668010" cy="3501008"/>
          </a:xfrm>
          <a:prstGeom prst="rect">
            <a:avLst/>
          </a:prstGeom>
          <a:noFill/>
        </p:spPr>
      </p:pic>
      <p:pic>
        <p:nvPicPr>
          <p:cNvPr id="7171" name="Picture 3" descr="C:\Documents and Settings\Виктор\Рабочий стол\Рабочий стол\ФОТО\фото д.с\худ.-эст. развитие\Изображение 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176392" cy="3132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229600" cy="927100"/>
          </a:xfrm>
        </p:spPr>
        <p:txBody>
          <a:bodyPr/>
          <a:lstStyle/>
          <a:p>
            <a:pPr algn="ctr"/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П. 3.3.  п.п. 3.3.4. Приказ Минобразования России от 17.10.2013 № 1155 </a:t>
            </a:r>
            <a:b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«Об утверждении федерального государственного стандарта дошкольного образовании»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2000" b="1" kern="0" dirty="0" smtClean="0">
                <a:solidFill>
                  <a:srgbClr val="000066"/>
                </a:solidFill>
                <a:latin typeface="Arial"/>
                <a:ea typeface="+mj-ea"/>
                <a:cs typeface="+mj-cs"/>
              </a:rPr>
            </a:br>
            <a:endParaRPr lang="ru-RU" sz="2000" b="1" kern="0" dirty="0">
              <a:solidFill>
                <a:srgbClr val="000066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536" y="836712"/>
            <a:ext cx="82705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«Организация образовательного пространства и разнообразие материалов, оборудования и инвентаря (в здании и на участке) должны обеспечивать: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игровую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познавательную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исследовательскую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творческую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всех воспитанников,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доступными детям материалами (в том числе с песком и водой);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двигательную активность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том числе развитие крупной и мелкой моторики, участие в подвижных играх и соревнованиях;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благополучие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во взаимодействии с предметно-пространственным окружением;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 самовыражения детей.»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511274"/>
          </a:xfrm>
        </p:spPr>
        <p:txBody>
          <a:bodyPr/>
          <a:lstStyle/>
          <a:p>
            <a:r>
              <a:rPr lang="ru-RU" sz="2800" dirty="0" smtClean="0"/>
              <a:t>Типы материалов</a:t>
            </a:r>
            <a:endParaRPr lang="en-US" sz="2800" dirty="0"/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106670" y="1700213"/>
            <a:ext cx="8763763" cy="3978275"/>
            <a:chOff x="69" y="980"/>
            <a:chExt cx="4770" cy="2506"/>
          </a:xfrm>
        </p:grpSpPr>
        <p:pic>
          <p:nvPicPr>
            <p:cNvPr id="63493" name="Picture 5" descr="whiteline_0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" y="1026"/>
              <a:ext cx="1647" cy="2115"/>
            </a:xfrm>
            <a:prstGeom prst="rect">
              <a:avLst/>
            </a:prstGeom>
            <a:noFill/>
          </p:spPr>
        </p:pic>
        <p:pic>
          <p:nvPicPr>
            <p:cNvPr id="63494" name="Picture 6" descr="whiteline_0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4" y="980"/>
              <a:ext cx="1518" cy="2055"/>
            </a:xfrm>
            <a:prstGeom prst="rect">
              <a:avLst/>
            </a:prstGeom>
            <a:noFill/>
          </p:spPr>
        </p:pic>
        <p:pic>
          <p:nvPicPr>
            <p:cNvPr id="63495" name="Picture 7" descr="whiteline_0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2" y="1026"/>
              <a:ext cx="1477" cy="2103"/>
            </a:xfrm>
            <a:prstGeom prst="rect">
              <a:avLst/>
            </a:prstGeom>
            <a:noFill/>
          </p:spPr>
        </p:pic>
        <p:sp>
          <p:nvSpPr>
            <p:cNvPr id="63498" name="Rectangle 10"/>
            <p:cNvSpPr>
              <a:spLocks noChangeArrowheads="1"/>
            </p:cNvSpPr>
            <p:nvPr/>
          </p:nvSpPr>
          <p:spPr bwMode="auto">
            <a:xfrm>
              <a:off x="226" y="1615"/>
              <a:ext cx="1346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Материалы,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используемые в процессе НОД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3499" name="Rectangle 11"/>
            <p:cNvSpPr>
              <a:spLocks noChangeArrowheads="1"/>
            </p:cNvSpPr>
            <p:nvPr/>
          </p:nvSpPr>
          <p:spPr bwMode="auto">
            <a:xfrm>
              <a:off x="1990" y="1525"/>
              <a:ext cx="1137" cy="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Материалы,</a:t>
              </a:r>
            </a:p>
            <a:p>
              <a:pPr algn="ctr"/>
              <a:r>
                <a:rPr lang="ru-RU" sz="1600" b="1" dirty="0" smtClean="0">
                  <a:solidFill>
                    <a:srgbClr val="000000"/>
                  </a:solidFill>
                </a:rPr>
                <a:t>используемые в совместной деятельности для закрепления знаний и умений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63500" name="Rectangle 12"/>
            <p:cNvSpPr>
              <a:spLocks noChangeArrowheads="1"/>
            </p:cNvSpPr>
            <p:nvPr/>
          </p:nvSpPr>
          <p:spPr bwMode="auto">
            <a:xfrm>
              <a:off x="3479" y="1615"/>
              <a:ext cx="1254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«Свободный»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материал для самостоятельной  деятельности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3503" name="Text Box 15"/>
            <p:cNvSpPr txBox="1">
              <a:spLocks noChangeArrowheads="1"/>
            </p:cNvSpPr>
            <p:nvPr/>
          </p:nvSpPr>
          <p:spPr bwMode="auto">
            <a:xfrm>
              <a:off x="211" y="3294"/>
              <a:ext cx="115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/>
                <a:t>1 тип</a:t>
              </a:r>
              <a:endParaRPr lang="en-US" sz="1400" b="1" dirty="0"/>
            </a:p>
          </p:txBody>
        </p:sp>
        <p:sp>
          <p:nvSpPr>
            <p:cNvPr id="63504" name="Text Box 16"/>
            <p:cNvSpPr txBox="1">
              <a:spLocks noChangeArrowheads="1"/>
            </p:cNvSpPr>
            <p:nvPr/>
          </p:nvSpPr>
          <p:spPr bwMode="auto">
            <a:xfrm>
              <a:off x="1990" y="3248"/>
              <a:ext cx="115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/>
                <a:t>2 тип</a:t>
              </a:r>
              <a:endParaRPr lang="en-US" sz="1400" b="1" dirty="0"/>
            </a:p>
          </p:txBody>
        </p:sp>
        <p:sp>
          <p:nvSpPr>
            <p:cNvPr id="63505" name="Text Box 17"/>
            <p:cNvSpPr txBox="1">
              <a:spLocks noChangeArrowheads="1"/>
            </p:cNvSpPr>
            <p:nvPr/>
          </p:nvSpPr>
          <p:spPr bwMode="auto">
            <a:xfrm>
              <a:off x="3558" y="3248"/>
              <a:ext cx="115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/>
                <a:t>3 тип</a:t>
              </a:r>
              <a:endParaRPr lang="en-US" sz="1400" b="1" dirty="0"/>
            </a:p>
          </p:txBody>
        </p:sp>
        <p:pic>
          <p:nvPicPr>
            <p:cNvPr id="63506" name="Picture 18" descr="R_chevron0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37" y="1842"/>
              <a:ext cx="303" cy="363"/>
            </a:xfrm>
            <a:prstGeom prst="rect">
              <a:avLst/>
            </a:prstGeom>
            <a:noFill/>
          </p:spPr>
        </p:pic>
        <p:pic>
          <p:nvPicPr>
            <p:cNvPr id="63507" name="Picture 19" descr="R_chevron0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5" y="1842"/>
              <a:ext cx="304" cy="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7100"/>
          </a:xfrm>
        </p:spPr>
        <p:txBody>
          <a:bodyPr/>
          <a:lstStyle/>
          <a:p>
            <a:pPr algn="ctr"/>
            <a:r>
              <a:rPr lang="ru-RU" sz="2000" dirty="0" smtClean="0"/>
              <a:t>ФЕДЕРАЛЬНЫЙ ГОСУДАРСТВЕННЫЙ ОБРАЗОВАТЕЛЬНЫЙ СТАНДАРТ  ДОШКОЛЬНОГО ОБРАЗОВАНИЯ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3744416"/>
          </a:xfrm>
        </p:spPr>
        <p:txBody>
          <a:bodyPr/>
          <a:lstStyle/>
          <a:p>
            <a:pPr algn="just">
              <a:buNone/>
            </a:pPr>
            <a:r>
              <a:rPr lang="ru-RU" sz="1800" i="1" dirty="0" smtClean="0"/>
              <a:t>3.3.1. Развивающая предметно-пространственная среда обеспечивает максимальную реализацию образовательного потенциала пространства Организации, Группы, а также территории, прилегающей к Организации или находящейся на небольшом удалении, приспособленной для реализации Программы (далее - участок),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</a:t>
            </a:r>
            <a:endParaRPr lang="ru-RU" sz="18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Образовательный потенциал пространства организации </a:t>
            </a:r>
            <a:endParaRPr lang="en-US" sz="2400" dirty="0"/>
          </a:p>
        </p:txBody>
      </p:sp>
      <p:pic>
        <p:nvPicPr>
          <p:cNvPr id="79875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-3118864">
            <a:off x="1345406" y="3810794"/>
            <a:ext cx="3255963" cy="441325"/>
          </a:xfrm>
          <a:prstGeom prst="rect">
            <a:avLst/>
          </a:prstGeom>
          <a:noFill/>
        </p:spPr>
      </p:pic>
      <p:sp>
        <p:nvSpPr>
          <p:cNvPr id="79876" name="Freeform 4"/>
          <p:cNvSpPr>
            <a:spLocks/>
          </p:cNvSpPr>
          <p:nvPr/>
        </p:nvSpPr>
        <p:spPr bwMode="gray">
          <a:xfrm>
            <a:off x="1887538" y="3041650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Freeform 5"/>
          <p:cNvSpPr>
            <a:spLocks/>
          </p:cNvSpPr>
          <p:nvPr/>
        </p:nvSpPr>
        <p:spPr bwMode="gray">
          <a:xfrm flipH="1">
            <a:off x="4979988" y="3087688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9" name="Freeform 7"/>
          <p:cNvSpPr>
            <a:spLocks/>
          </p:cNvSpPr>
          <p:nvPr/>
        </p:nvSpPr>
        <p:spPr bwMode="gray">
          <a:xfrm>
            <a:off x="4202113" y="3036888"/>
            <a:ext cx="625475" cy="2103437"/>
          </a:xfrm>
          <a:custGeom>
            <a:avLst/>
            <a:gdLst/>
            <a:ahLst/>
            <a:cxnLst>
              <a:cxn ang="0">
                <a:pos x="229" y="318"/>
              </a:cxn>
              <a:cxn ang="0">
                <a:pos x="80" y="240"/>
              </a:cxn>
              <a:cxn ang="0">
                <a:pos x="10" y="1542"/>
              </a:cxn>
              <a:cxn ang="0">
                <a:pos x="362" y="1525"/>
              </a:cxn>
              <a:cxn ang="0">
                <a:pos x="229" y="318"/>
              </a:cxn>
            </a:cxnLst>
            <a:rect l="0" t="0" r="r" b="b"/>
            <a:pathLst>
              <a:path w="398" h="1542">
                <a:moveTo>
                  <a:pt x="229" y="318"/>
                </a:moveTo>
                <a:cubicBezTo>
                  <a:pt x="169" y="114"/>
                  <a:pt x="110" y="0"/>
                  <a:pt x="80" y="240"/>
                </a:cubicBezTo>
                <a:cubicBezTo>
                  <a:pt x="50" y="480"/>
                  <a:pt x="0" y="1379"/>
                  <a:pt x="10" y="1542"/>
                </a:cubicBezTo>
                <a:lnTo>
                  <a:pt x="362" y="1525"/>
                </a:lnTo>
                <a:cubicBezTo>
                  <a:pt x="398" y="1321"/>
                  <a:pt x="289" y="522"/>
                  <a:pt x="229" y="318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gray">
          <a:xfrm>
            <a:off x="990600" y="4438650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4" name="Oval 12"/>
          <p:cNvSpPr>
            <a:spLocks noChangeArrowheads="1"/>
          </p:cNvSpPr>
          <p:nvPr/>
        </p:nvSpPr>
        <p:spPr bwMode="gray">
          <a:xfrm>
            <a:off x="1065213" y="4518025"/>
            <a:ext cx="1595437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9885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122363" y="4575175"/>
            <a:ext cx="1492250" cy="1457325"/>
          </a:xfrm>
          <a:prstGeom prst="rect">
            <a:avLst/>
          </a:prstGeom>
          <a:noFill/>
        </p:spPr>
      </p:pic>
      <p:sp>
        <p:nvSpPr>
          <p:cNvPr id="79886" name="Oval 14"/>
          <p:cNvSpPr>
            <a:spLocks noChangeArrowheads="1"/>
          </p:cNvSpPr>
          <p:nvPr/>
        </p:nvSpPr>
        <p:spPr bwMode="gray">
          <a:xfrm>
            <a:off x="1122363" y="4575175"/>
            <a:ext cx="1482725" cy="14605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gray">
          <a:xfrm>
            <a:off x="6083300" y="4438650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9" name="Oval 17"/>
          <p:cNvSpPr>
            <a:spLocks noChangeArrowheads="1"/>
          </p:cNvSpPr>
          <p:nvPr/>
        </p:nvSpPr>
        <p:spPr bwMode="gray">
          <a:xfrm>
            <a:off x="6156325" y="4518025"/>
            <a:ext cx="1597025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9890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215063" y="4575175"/>
            <a:ext cx="1490662" cy="1457325"/>
          </a:xfrm>
          <a:prstGeom prst="rect">
            <a:avLst/>
          </a:prstGeom>
          <a:noFill/>
        </p:spPr>
      </p:pic>
      <p:sp>
        <p:nvSpPr>
          <p:cNvPr id="79891" name="Oval 19"/>
          <p:cNvSpPr>
            <a:spLocks noChangeArrowheads="1"/>
          </p:cNvSpPr>
          <p:nvPr/>
        </p:nvSpPr>
        <p:spPr bwMode="gray">
          <a:xfrm>
            <a:off x="6215063" y="4575175"/>
            <a:ext cx="1481137" cy="146050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26275"/>
                  <a:invGamma/>
                  <a:alpha val="89999"/>
                </a:schemeClr>
              </a:gs>
              <a:gs pos="50000">
                <a:schemeClr val="folHlink">
                  <a:alpha val="45000"/>
                </a:schemeClr>
              </a:gs>
              <a:gs pos="100000">
                <a:schemeClr val="fol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9893" name="Group 21"/>
          <p:cNvGrpSpPr>
            <a:grpSpLocks/>
          </p:cNvGrpSpPr>
          <p:nvPr/>
        </p:nvGrpSpPr>
        <p:grpSpPr bwMode="auto">
          <a:xfrm rot="-1297425" flipH="1" flipV="1">
            <a:off x="6327775" y="5715000"/>
            <a:ext cx="1293813" cy="309563"/>
            <a:chOff x="2532" y="1051"/>
            <a:chExt cx="893" cy="246"/>
          </a:xfrm>
        </p:grpSpPr>
        <p:grpSp>
          <p:nvGrpSpPr>
            <p:cNvPr id="79894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9895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6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7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8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9899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9900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01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02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03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9904" name="Oval 32"/>
          <p:cNvSpPr>
            <a:spLocks noChangeArrowheads="1"/>
          </p:cNvSpPr>
          <p:nvPr/>
        </p:nvSpPr>
        <p:spPr bwMode="gray">
          <a:xfrm>
            <a:off x="3611563" y="4438650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905" name="Oval 33"/>
          <p:cNvSpPr>
            <a:spLocks noChangeArrowheads="1"/>
          </p:cNvSpPr>
          <p:nvPr/>
        </p:nvSpPr>
        <p:spPr bwMode="gray">
          <a:xfrm>
            <a:off x="3684588" y="4518025"/>
            <a:ext cx="1597025" cy="158273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9906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743325" y="4575175"/>
            <a:ext cx="1490663" cy="1457325"/>
          </a:xfrm>
          <a:prstGeom prst="rect">
            <a:avLst/>
          </a:prstGeom>
          <a:noFill/>
        </p:spPr>
      </p:pic>
      <p:sp>
        <p:nvSpPr>
          <p:cNvPr id="79907" name="Oval 35"/>
          <p:cNvSpPr>
            <a:spLocks noChangeArrowheads="1"/>
          </p:cNvSpPr>
          <p:nvPr/>
        </p:nvSpPr>
        <p:spPr bwMode="gray">
          <a:xfrm>
            <a:off x="3743325" y="4575175"/>
            <a:ext cx="1481138" cy="14605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26275"/>
                  <a:invGamma/>
                  <a:alpha val="89999"/>
                </a:schemeClr>
              </a:gs>
              <a:gs pos="50000">
                <a:schemeClr val="hlink">
                  <a:alpha val="45000"/>
                </a:schemeClr>
              </a:gs>
              <a:gs pos="100000">
                <a:schemeClr val="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9909" name="Group 37"/>
          <p:cNvGrpSpPr>
            <a:grpSpLocks/>
          </p:cNvGrpSpPr>
          <p:nvPr/>
        </p:nvGrpSpPr>
        <p:grpSpPr bwMode="auto">
          <a:xfrm rot="-1297425" flipH="1" flipV="1">
            <a:off x="3856038" y="5715000"/>
            <a:ext cx="1293812" cy="309563"/>
            <a:chOff x="2532" y="1051"/>
            <a:chExt cx="893" cy="246"/>
          </a:xfrm>
        </p:grpSpPr>
        <p:grpSp>
          <p:nvGrpSpPr>
            <p:cNvPr id="79910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9911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12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13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14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9915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9916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17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18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19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9921" name="Rectangle 49"/>
          <p:cNvSpPr>
            <a:spLocks noChangeArrowheads="1"/>
          </p:cNvSpPr>
          <p:nvPr/>
        </p:nvSpPr>
        <p:spPr bwMode="black">
          <a:xfrm>
            <a:off x="3845109" y="5127625"/>
            <a:ext cx="135376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</a:rPr>
              <a:t>помещения</a:t>
            </a:r>
            <a:endParaRPr lang="en-US" sz="1600" b="1" dirty="0">
              <a:solidFill>
                <a:srgbClr val="1C1C1C"/>
              </a:solidFill>
            </a:endParaRPr>
          </a:p>
        </p:txBody>
      </p:sp>
      <p:sp>
        <p:nvSpPr>
          <p:cNvPr id="79922" name="Rectangle 50"/>
          <p:cNvSpPr>
            <a:spLocks noChangeArrowheads="1"/>
          </p:cNvSpPr>
          <p:nvPr/>
        </p:nvSpPr>
        <p:spPr bwMode="black">
          <a:xfrm>
            <a:off x="1188345" y="5127625"/>
            <a:ext cx="137140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</a:rPr>
              <a:t>территория</a:t>
            </a:r>
            <a:endParaRPr lang="en-US" sz="1600" b="1" dirty="0">
              <a:solidFill>
                <a:srgbClr val="1C1C1C"/>
              </a:solidFill>
            </a:endParaRPr>
          </a:p>
        </p:txBody>
      </p:sp>
      <p:sp>
        <p:nvSpPr>
          <p:cNvPr id="79923" name="Rectangle 51"/>
          <p:cNvSpPr>
            <a:spLocks noChangeArrowheads="1"/>
          </p:cNvSpPr>
          <p:nvPr/>
        </p:nvSpPr>
        <p:spPr bwMode="black">
          <a:xfrm>
            <a:off x="6565265" y="5127625"/>
            <a:ext cx="86645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</a:rPr>
              <a:t>группа</a:t>
            </a:r>
            <a:endParaRPr lang="en-US" sz="1600" b="1" dirty="0">
              <a:solidFill>
                <a:srgbClr val="1C1C1C"/>
              </a:solidFill>
            </a:endParaRPr>
          </a:p>
        </p:txBody>
      </p:sp>
      <p:grpSp>
        <p:nvGrpSpPr>
          <p:cNvPr id="79925" name="Group 53"/>
          <p:cNvGrpSpPr>
            <a:grpSpLocks/>
          </p:cNvGrpSpPr>
          <p:nvPr/>
        </p:nvGrpSpPr>
        <p:grpSpPr bwMode="auto">
          <a:xfrm rot="-1297425" flipH="1" flipV="1">
            <a:off x="1223963" y="5715000"/>
            <a:ext cx="1293812" cy="309563"/>
            <a:chOff x="2532" y="1051"/>
            <a:chExt cx="893" cy="246"/>
          </a:xfrm>
        </p:grpSpPr>
        <p:grpSp>
          <p:nvGrpSpPr>
            <p:cNvPr id="79926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9927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28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29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30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9931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9932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33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34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35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9936" name="Group 64"/>
          <p:cNvGrpSpPr>
            <a:grpSpLocks/>
          </p:cNvGrpSpPr>
          <p:nvPr/>
        </p:nvGrpSpPr>
        <p:grpSpPr bwMode="auto">
          <a:xfrm>
            <a:off x="2339752" y="1772816"/>
            <a:ext cx="4267200" cy="1193602"/>
            <a:chOff x="1440" y="924"/>
            <a:chExt cx="2688" cy="389"/>
          </a:xfrm>
        </p:grpSpPr>
        <p:grpSp>
          <p:nvGrpSpPr>
            <p:cNvPr id="79937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79938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solidFill>
                <a:srgbClr val="FCFCFC">
                  <a:alpha val="89999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39" name="AutoShape 67"/>
              <p:cNvSpPr>
                <a:spLocks noChangeArrowheads="1"/>
              </p:cNvSpPr>
              <p:nvPr/>
            </p:nvSpPr>
            <p:spPr bwMode="gray">
              <a:xfrm>
                <a:off x="1632" y="1200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72549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79940" name="Rectangle 68"/>
            <p:cNvSpPr>
              <a:spLocks noChangeArrowheads="1"/>
            </p:cNvSpPr>
            <p:nvPr/>
          </p:nvSpPr>
          <p:spPr bwMode="gray">
            <a:xfrm>
              <a:off x="1621" y="1112"/>
              <a:ext cx="224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sz="2800" b="1" dirty="0" smtClean="0">
                  <a:solidFill>
                    <a:srgbClr val="FFFFFF"/>
                  </a:solidFill>
                </a:rPr>
                <a:t>Детский сад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9941" name="Picture 6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350" y="4591050"/>
            <a:ext cx="1169988" cy="512763"/>
          </a:xfrm>
          <a:prstGeom prst="rect">
            <a:avLst/>
          </a:prstGeom>
          <a:noFill/>
        </p:spPr>
      </p:pic>
      <p:pic>
        <p:nvPicPr>
          <p:cNvPr id="79942" name="Picture 7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5725" y="4591050"/>
            <a:ext cx="1169988" cy="512763"/>
          </a:xfrm>
          <a:prstGeom prst="rect">
            <a:avLst/>
          </a:prstGeom>
          <a:noFill/>
        </p:spPr>
      </p:pic>
      <p:pic>
        <p:nvPicPr>
          <p:cNvPr id="79943" name="Picture 7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288" y="4591050"/>
            <a:ext cx="1169987" cy="51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379512"/>
          </a:xfrm>
        </p:spPr>
        <p:txBody>
          <a:bodyPr/>
          <a:lstStyle/>
          <a:p>
            <a:r>
              <a:rPr lang="ru-RU" sz="3600" i="1" dirty="0" smtClean="0"/>
              <a:t>Вот такой урожай!</a:t>
            </a:r>
            <a:endParaRPr lang="ru-RU" sz="3600" i="1" dirty="0"/>
          </a:p>
        </p:txBody>
      </p:sp>
      <p:pic>
        <p:nvPicPr>
          <p:cNvPr id="1026" name="Picture 2" descr="F:\экологическое воспитание\Новая папка\P8130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779840" cy="2834880"/>
          </a:xfrm>
          <a:prstGeom prst="rect">
            <a:avLst/>
          </a:prstGeom>
          <a:noFill/>
        </p:spPr>
      </p:pic>
      <p:pic>
        <p:nvPicPr>
          <p:cNvPr id="1027" name="Picture 3" descr="F:\экологическое воспитание\огород\огород12г\P817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152390" cy="3114292"/>
          </a:xfrm>
          <a:prstGeom prst="rect">
            <a:avLst/>
          </a:prstGeom>
          <a:noFill/>
        </p:spPr>
      </p:pic>
      <p:pic>
        <p:nvPicPr>
          <p:cNvPr id="1028" name="Picture 4" descr="F:\экологическое воспитание\огород\фото 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17032"/>
            <a:ext cx="3611893" cy="2708920"/>
          </a:xfrm>
          <a:prstGeom prst="rect">
            <a:avLst/>
          </a:prstGeom>
          <a:noFill/>
        </p:spPr>
      </p:pic>
      <p:pic>
        <p:nvPicPr>
          <p:cNvPr id="1029" name="Picture 5" descr="F:\экологическое воспитание\урожай 2008\P815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07504"/>
          </a:xfrm>
        </p:spPr>
        <p:txBody>
          <a:bodyPr/>
          <a:lstStyle/>
          <a:p>
            <a:r>
              <a:rPr lang="ru-RU" sz="3600" i="1" dirty="0" smtClean="0"/>
              <a:t>Цветники</a:t>
            </a:r>
            <a:endParaRPr lang="ru-RU" sz="3600" i="1" dirty="0"/>
          </a:p>
        </p:txBody>
      </p:sp>
      <p:pic>
        <p:nvPicPr>
          <p:cNvPr id="2050" name="Picture 2" descr="F:\экологическое воспитание\P821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6463">
            <a:off x="611560" y="908720"/>
            <a:ext cx="3779840" cy="2834880"/>
          </a:xfrm>
          <a:prstGeom prst="rect">
            <a:avLst/>
          </a:prstGeom>
          <a:noFill/>
        </p:spPr>
      </p:pic>
      <p:pic>
        <p:nvPicPr>
          <p:cNvPr id="2051" name="Picture 3" descr="F:\экологическое воспитание\P8210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611894" cy="2708920"/>
          </a:xfrm>
          <a:prstGeom prst="rect">
            <a:avLst/>
          </a:prstGeom>
          <a:noFill/>
        </p:spPr>
      </p:pic>
      <p:pic>
        <p:nvPicPr>
          <p:cNvPr id="2052" name="Picture 4" descr="F:\экологическое воспитание\P8210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0302">
            <a:off x="4929057" y="3369125"/>
            <a:ext cx="3755837" cy="2816878"/>
          </a:xfrm>
          <a:prstGeom prst="rect">
            <a:avLst/>
          </a:prstGeom>
          <a:noFill/>
        </p:spPr>
      </p:pic>
      <p:pic>
        <p:nvPicPr>
          <p:cNvPr id="2053" name="Picture 5" descr="F:\экологическое воспитание\P8210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725598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72518" cy="56993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Представление развивающей среды на конкурсах: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34" y="500042"/>
            <a:ext cx="8229600" cy="218598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Фирцева П.Р.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3143248"/>
            <a:ext cx="8229600" cy="2187575"/>
          </a:xfrm>
        </p:spPr>
        <p:txBody>
          <a:bodyPr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Ибакаева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В.А.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1\Desktop\ФИРЦ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71479"/>
            <a:ext cx="2428892" cy="3267963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786314" y="3929066"/>
          <a:ext cx="3724272" cy="2636184"/>
        </p:xfrm>
        <a:graphic>
          <a:graphicData uri="http://schemas.openxmlformats.org/presentationml/2006/ole">
            <p:oleObj spid="_x0000_s1027" name="Acrobat Document" r:id="rId4" imgW="8019837" imgH="5676703" progId="AcroExch.Document.DC">
              <p:embed/>
            </p:oleObj>
          </a:graphicData>
        </a:graphic>
      </p:graphicFrame>
      <p:pic>
        <p:nvPicPr>
          <p:cNvPr id="8" name="Рисунок 7" descr="P42700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714752"/>
            <a:ext cx="3143272" cy="2357454"/>
          </a:xfrm>
          <a:prstGeom prst="rect">
            <a:avLst/>
          </a:prstGeom>
        </p:spPr>
      </p:pic>
      <p:pic>
        <p:nvPicPr>
          <p:cNvPr id="9" name="Рисунок 8" descr="DSC000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1000108"/>
            <a:ext cx="3357586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23528" y="2276872"/>
            <a:ext cx="8928992" cy="1883321"/>
          </a:xfrm>
        </p:spPr>
        <p:txBody>
          <a:bodyPr/>
          <a:lstStyle/>
          <a:p>
            <a:pPr algn="ctr"/>
            <a:r>
              <a:rPr lang="ru-RU" sz="2000" i="1" dirty="0"/>
              <a:t>«Развивающая предметно-пространственная </a:t>
            </a:r>
            <a:r>
              <a:rPr lang="ru-RU" sz="2000" i="1" dirty="0" smtClean="0"/>
              <a:t>среда</a:t>
            </a:r>
            <a:br>
              <a:rPr lang="ru-RU" sz="2000" i="1" dirty="0" smtClean="0"/>
            </a:br>
            <a:r>
              <a:rPr lang="ru-RU" sz="2000" dirty="0" smtClean="0"/>
              <a:t> </a:t>
            </a:r>
            <a:r>
              <a:rPr lang="ru-RU" sz="2000" i="1" dirty="0" smtClean="0"/>
              <a:t>как </a:t>
            </a:r>
            <a:r>
              <a:rPr lang="ru-RU" sz="2000" i="1" dirty="0"/>
              <a:t>условие реализации </a:t>
            </a:r>
            <a:r>
              <a:rPr lang="ru-RU" sz="2000" i="1" dirty="0" smtClean="0"/>
              <a:t>Федерального государственного стандарта дошкольного </a:t>
            </a:r>
            <a:r>
              <a:rPr lang="ru-RU" sz="2000" i="1" dirty="0"/>
              <a:t>образования</a:t>
            </a:r>
            <a:r>
              <a:rPr lang="ru-RU" sz="2000" i="1"/>
              <a:t>: </a:t>
            </a: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i="1" smtClean="0"/>
              <a:t>актуальность </a:t>
            </a:r>
            <a:r>
              <a:rPr lang="ru-RU" sz="2000" i="1" dirty="0"/>
              <a:t>и проблемы</a:t>
            </a:r>
            <a:r>
              <a:rPr lang="ru-RU" sz="2000" i="1" dirty="0" smtClean="0"/>
              <a:t>»</a:t>
            </a:r>
            <a:br>
              <a:rPr lang="ru-RU" sz="2000" i="1" dirty="0" smtClean="0"/>
            </a:br>
            <a:r>
              <a:rPr lang="ru-RU" sz="1400" i="1" dirty="0" smtClean="0"/>
              <a:t>(презентационные материалы к докладу)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3265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– детский сад № 22»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Асбестовского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6021288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Шарафутдинова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Алевтина Анатольевна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тарший воспитатель, ВКК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Виктор\Рабочий стол\Рабочий стол\ФОТО\фото д.с\соц.-личностное развитие\игра\Изображение 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1217">
            <a:off x="436344" y="4233777"/>
            <a:ext cx="2531701" cy="189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2627784" y="3068960"/>
            <a:ext cx="5556250" cy="136815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2699792" y="3356992"/>
            <a:ext cx="5095875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Развивающая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предметно-пространственная среда </a:t>
            </a:r>
            <a:endParaRPr lang="en-US" b="1" dirty="0"/>
          </a:p>
        </p:txBody>
      </p:sp>
      <p:pic>
        <p:nvPicPr>
          <p:cNvPr id="68613" name="Picture 5" descr="DO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714500" cy="1714500"/>
          </a:xfrm>
          <a:prstGeom prst="rect">
            <a:avLst/>
          </a:prstGeom>
          <a:noFill/>
        </p:spPr>
      </p:pic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583282"/>
          </a:xfrm>
        </p:spPr>
        <p:txBody>
          <a:bodyPr/>
          <a:lstStyle/>
          <a:p>
            <a:r>
              <a:rPr lang="ru-RU" sz="3200" dirty="0" smtClean="0"/>
              <a:t>Сокращенные понятия</a:t>
            </a:r>
            <a:endParaRPr lang="en-US" sz="3200" dirty="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black">
          <a:xfrm>
            <a:off x="827584" y="5157192"/>
            <a:ext cx="136815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Детский сад</a:t>
            </a:r>
            <a:endParaRPr lang="en-US" sz="2000" b="1" dirty="0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2411760" y="1196752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black">
          <a:xfrm>
            <a:off x="2915816" y="1340768"/>
            <a:ext cx="446449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ru-RU" b="1" dirty="0" smtClean="0"/>
              <a:t>Федеральный государственный образовательный стандарт дошкольного образования</a:t>
            </a:r>
            <a:endParaRPr lang="en-US" b="1" dirty="0"/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gray">
          <a:xfrm>
            <a:off x="2811463" y="50577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9" name="Picture 11" descr="DP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3912"/>
            <a:ext cx="2160240" cy="2160240"/>
          </a:xfrm>
          <a:prstGeom prst="rect">
            <a:avLst/>
          </a:prstGeom>
          <a:noFill/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539552" y="1556792"/>
            <a:ext cx="1670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Стандарт</a:t>
            </a:r>
            <a:endParaRPr lang="en-US" sz="2000" b="1" dirty="0"/>
          </a:p>
        </p:txBody>
      </p:sp>
      <p:pic>
        <p:nvPicPr>
          <p:cNvPr id="14" name="Picture 5" descr="DO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67436"/>
            <a:ext cx="1872208" cy="1872208"/>
          </a:xfrm>
          <a:prstGeom prst="rect">
            <a:avLst/>
          </a:prstGeom>
          <a:noFill/>
        </p:spPr>
      </p:pic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2699792" y="4797152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black">
          <a:xfrm>
            <a:off x="539552" y="3356992"/>
            <a:ext cx="1800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Развивающая среда</a:t>
            </a:r>
            <a:endParaRPr lang="en-US" b="1" dirty="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2123728" y="162880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2339752" y="530120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2339752" y="350100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black">
          <a:xfrm>
            <a:off x="683568" y="5157192"/>
            <a:ext cx="180020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Детский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/>
              <a:t>сад</a:t>
            </a:r>
            <a:endParaRPr lang="en-US" b="1" dirty="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black">
          <a:xfrm>
            <a:off x="2915816" y="5013176"/>
            <a:ext cx="446449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ru-RU" b="1" dirty="0" smtClean="0"/>
              <a:t>Дошкольная образовательная организация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64462" cy="504056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Понятия: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250159" y="692126"/>
            <a:ext cx="8712579" cy="5544316"/>
            <a:chOff x="540" y="1627"/>
            <a:chExt cx="2375" cy="2869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540" y="1627"/>
              <a:ext cx="2375" cy="1342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eaLnBrk="0" hangingPunct="0"/>
              <a:r>
                <a:rPr lang="en-US" dirty="0" smtClean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«Развивающая  предметно-пространственная среда  – часть образовательной</a:t>
              </a:r>
            </a:p>
            <a:p>
              <a:pPr algn="just" eaLnBrk="0" hangingPunct="0"/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среды, представленной специально организованным пространством, материалом,</a:t>
              </a:r>
            </a:p>
            <a:p>
              <a:pPr algn="just" eaLnBrk="0" hangingPunct="0"/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оборудованием и инвентарем, для развития  детей дошкольного возраста в </a:t>
              </a:r>
            </a:p>
            <a:p>
              <a:pPr algn="just" eaLnBrk="0" hangingPunct="0"/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соответствии с особенностями каждого возрастного этапа, охраны и укрепления </a:t>
              </a:r>
            </a:p>
            <a:p>
              <a:pPr algn="just" eaLnBrk="0" hangingPunct="0"/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их здоровья, учета особенностей и коррекции недостатков их развития» </a:t>
              </a:r>
            </a:p>
            <a:p>
              <a:pPr algn="just" eaLnBrk="0" hangingPunct="0"/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П.3.,п.п.3.6.3., Приказ Минобразования России от 17.10.2013 № 1155 </a:t>
              </a:r>
            </a:p>
            <a:p>
              <a:pPr algn="just" eaLnBrk="0" hangingPunct="0"/>
              <a:r>
                <a:rPr lang="ru-RU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«Об утверждении федерального государственного стандарта дошкольного образовании»</a:t>
              </a:r>
            </a:p>
            <a:p>
              <a:pPr algn="ctr"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57356" name="AutoShape 12"/>
            <p:cNvSpPr>
              <a:spLocks noChangeArrowheads="1"/>
            </p:cNvSpPr>
            <p:nvPr/>
          </p:nvSpPr>
          <p:spPr bwMode="gray">
            <a:xfrm>
              <a:off x="540" y="3192"/>
              <a:ext cx="2375" cy="1304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eaLnBrk="0" hangingPunct="0"/>
              <a:r>
                <a:rPr lang="ru-RU" sz="1600" b="1" dirty="0" smtClean="0">
                  <a:solidFill>
                    <a:schemeClr val="bg1"/>
                  </a:solidFill>
                </a:rPr>
                <a:t>«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Развивающая предметно-развивающая среда – это специфические для каждой </a:t>
              </a:r>
            </a:p>
            <a:p>
              <a:pPr algn="just" eaLnBrk="0" hangingPunct="0"/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Программы организации (группы) образовательным  оборудование, материалы, </a:t>
              </a:r>
            </a:p>
            <a:p>
              <a:pPr algn="just" eaLnBrk="0" hangingPunct="0"/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мебель и т.п., в сочетании с определенными принципами разделения </a:t>
              </a:r>
            </a:p>
            <a:p>
              <a:pPr algn="just" eaLnBrk="0" hangingPunct="0"/>
              <a:r>
                <a:rPr lang="ru-RU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пространства Организации (группы)» </a:t>
              </a:r>
            </a:p>
            <a:p>
              <a:pPr algn="just" eaLnBrk="0" hangingPunct="0"/>
              <a:r>
                <a:rPr lang="ru-RU" sz="1600" dirty="0" smtClean="0">
                  <a:solidFill>
                    <a:schemeClr val="bg1"/>
                  </a:solidFill>
                </a:rPr>
                <a:t>(</a:t>
              </a:r>
              <a:r>
                <a:rPr lang="ru-RU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Письмо Минобразования России «Комментировании к ФГОС дошкольного образования» </a:t>
              </a:r>
            </a:p>
            <a:p>
              <a:pPr algn="just" eaLnBrk="0" hangingPunct="0"/>
              <a:r>
                <a:rPr lang="ru-RU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от 28.02.2014 № 08-249)</a:t>
              </a:r>
            </a:p>
            <a:p>
              <a:pPr algn="ctr"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7764462" cy="504056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Понятия: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520" y="548680"/>
            <a:ext cx="8712579" cy="5976664"/>
            <a:chOff x="540" y="1627"/>
            <a:chExt cx="2375" cy="2869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540" y="1627"/>
              <a:ext cx="2375" cy="969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eaLnBrk="0" hangingPunct="0"/>
              <a:r>
                <a:rPr lang="en-US" dirty="0" smtClean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57356" name="AutoShape 12"/>
            <p:cNvSpPr>
              <a:spLocks noChangeArrowheads="1"/>
            </p:cNvSpPr>
            <p:nvPr/>
          </p:nvSpPr>
          <p:spPr bwMode="gray">
            <a:xfrm>
              <a:off x="540" y="2708"/>
              <a:ext cx="2375" cy="1788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endParaRPr lang="en-US" sz="1600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052736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 предметная среда - это система материальных объектов деятельности ребенка, которая в свою очередь моделирует содержание духовного и физического развития ребенка»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доктор психологических наук СЛ. Новоселова)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2778874"/>
            <a:ext cx="78123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(развитие) – процесс  закономерного изменения, перехода из одного состояние в другое, более совершенное; переход от старого качественного состояния  к новому. От простого к сложному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Предметная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(предмет)  - всякое  материальное явление, предмет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Пространственная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(пространство) – протяженность, место, не ограниченное видимыми пределами.  Промежуток между чем-либо, где что-нибудь вмещается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окружающие социально-бытовые условия, обстановка, а также совокупность людей, связанных общностью этих условий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(Толковый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словарь Ожегова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727298"/>
          </a:xfrm>
        </p:spPr>
        <p:txBody>
          <a:bodyPr/>
          <a:lstStyle/>
          <a:p>
            <a:pPr algn="ctr"/>
            <a:r>
              <a:rPr lang="ru-RU" sz="2800" dirty="0" smtClean="0"/>
              <a:t>Нормативные основания</a:t>
            </a:r>
            <a:endParaRPr lang="en-US" sz="2800" dirty="0"/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463352" y="3793232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gray">
          <a:xfrm>
            <a:off x="539552" y="3933056"/>
            <a:ext cx="2088232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1C1C1C"/>
                </a:solidFill>
              </a:rPr>
              <a:t>«Об утверждении  федерального государственного образовательного стандарта дошкольного образования» </a:t>
            </a:r>
            <a:r>
              <a:rPr lang="en-US" sz="1300" dirty="0" smtClean="0">
                <a:solidFill>
                  <a:srgbClr val="1C1C1C"/>
                </a:solidFill>
              </a:rPr>
              <a:t>.</a:t>
            </a:r>
            <a:endParaRPr lang="en-US" sz="1300" dirty="0">
              <a:solidFill>
                <a:srgbClr val="1C1C1C"/>
              </a:solidFill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2617291" y="3871541"/>
            <a:ext cx="2181225" cy="187220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gray">
          <a:xfrm>
            <a:off x="2771800" y="3861048"/>
            <a:ext cx="201136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1C1C1C"/>
                </a:solidFill>
              </a:rPr>
              <a:t>«Комментарии </a:t>
            </a:r>
          </a:p>
          <a:p>
            <a:pPr algn="ctr" eaLnBrk="0" hangingPunct="0"/>
            <a:r>
              <a:rPr lang="ru-RU" sz="1600" b="1" dirty="0" smtClean="0">
                <a:solidFill>
                  <a:srgbClr val="1C1C1C"/>
                </a:solidFill>
              </a:rPr>
              <a:t>к ФГОС дошкольного образования»</a:t>
            </a:r>
            <a:r>
              <a:rPr lang="en-US" sz="1600" b="1" dirty="0" smtClean="0">
                <a:solidFill>
                  <a:srgbClr val="1C1C1C"/>
                </a:solidFill>
              </a:rPr>
              <a:t>.</a:t>
            </a:r>
            <a:endParaRPr lang="en-US" sz="1600" b="1" dirty="0">
              <a:solidFill>
                <a:srgbClr val="1C1C1C"/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4633516" y="3799535"/>
            <a:ext cx="2109216" cy="1944216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4788024" y="3861048"/>
            <a:ext cx="1800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1C1C1C"/>
                </a:solidFill>
              </a:rPr>
              <a:t>«Организация развивающей предметно-пространственной среды с соответствии с ФГОС ДО»</a:t>
            </a:r>
            <a:r>
              <a:rPr lang="en-US" sz="1300" dirty="0" smtClean="0">
                <a:solidFill>
                  <a:srgbClr val="1C1C1C"/>
                </a:solidFill>
              </a:rPr>
              <a:t>.</a:t>
            </a:r>
            <a:endParaRPr lang="en-US" sz="1300" dirty="0">
              <a:solidFill>
                <a:srgbClr val="1C1C1C"/>
              </a:solidFill>
            </a:endParaRP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2627784" y="1268760"/>
            <a:ext cx="1800200" cy="1368152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2555776" y="1484784"/>
            <a:ext cx="187220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C1C1C"/>
                </a:solidFill>
              </a:rPr>
              <a:t>Письмо Минобразования РФ</a:t>
            </a:r>
          </a:p>
          <a:p>
            <a:pPr algn="ctr"/>
            <a:r>
              <a:rPr lang="ru-RU" sz="1200" b="1" dirty="0" smtClean="0">
                <a:solidFill>
                  <a:srgbClr val="1C1C1C"/>
                </a:solidFill>
              </a:rPr>
              <a:t>от 28.02.2014 №08-249</a:t>
            </a:r>
            <a:endParaRPr lang="en-US" sz="1200" b="1" dirty="0">
              <a:solidFill>
                <a:srgbClr val="1C1C1C"/>
              </a:solidFill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4572000" y="1268760"/>
            <a:ext cx="1967516" cy="1296144"/>
            <a:chOff x="3969" y="1126"/>
            <a:chExt cx="1520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4025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200" b="1" dirty="0" smtClean="0"/>
                <a:t>Методические </a:t>
              </a:r>
            </a:p>
            <a:p>
              <a:pPr algn="ctr"/>
              <a:r>
                <a:rPr lang="ru-RU" sz="1200" b="1" dirty="0" smtClean="0"/>
                <a:t>рекомендации</a:t>
              </a:r>
              <a:endParaRPr lang="ru-RU" sz="1200" b="1" dirty="0"/>
            </a:p>
          </p:txBody>
        </p:sp>
      </p:grp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539552" y="1268760"/>
            <a:ext cx="2013991" cy="1368152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539552" y="1412776"/>
            <a:ext cx="207293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C1C1C"/>
                </a:solidFill>
              </a:rPr>
              <a:t>Приказ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</a:rPr>
              <a:t>Минобразования РФ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</a:rPr>
              <a:t>от 17.10.2013 №115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827584" y="2708920"/>
            <a:ext cx="1468214" cy="842764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2771800" y="2564904"/>
            <a:ext cx="1512168" cy="101156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4788024" y="2636912"/>
            <a:ext cx="1512168" cy="93955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" name="Group 23"/>
          <p:cNvGrpSpPr>
            <a:grpSpLocks/>
          </p:cNvGrpSpPr>
          <p:nvPr/>
        </p:nvGrpSpPr>
        <p:grpSpPr bwMode="auto">
          <a:xfrm>
            <a:off x="6732240" y="1340768"/>
            <a:ext cx="2013991" cy="1296144"/>
            <a:chOff x="555" y="1126"/>
            <a:chExt cx="1502" cy="339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1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" name="Rectangle 26"/>
          <p:cNvSpPr>
            <a:spLocks noChangeArrowheads="1"/>
          </p:cNvSpPr>
          <p:nvPr/>
        </p:nvSpPr>
        <p:spPr bwMode="gray">
          <a:xfrm>
            <a:off x="6732240" y="1628800"/>
            <a:ext cx="20729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C1C1C"/>
                </a:solidFill>
              </a:rPr>
              <a:t>Образовательная программа ДОО</a:t>
            </a:r>
            <a:endParaRPr lang="en-US" sz="1200" b="1" dirty="0">
              <a:solidFill>
                <a:srgbClr val="1C1C1C"/>
              </a:solidFill>
            </a:endParaRPr>
          </a:p>
        </p:txBody>
      </p:sp>
      <p:sp>
        <p:nvSpPr>
          <p:cNvPr id="37" name="AutoShape 27"/>
          <p:cNvSpPr>
            <a:spLocks noChangeArrowheads="1"/>
          </p:cNvSpPr>
          <p:nvPr/>
        </p:nvSpPr>
        <p:spPr bwMode="gray">
          <a:xfrm flipV="1">
            <a:off x="7236296" y="2708920"/>
            <a:ext cx="1152128" cy="770756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softEdge rad="12700"/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gray">
          <a:xfrm rot="5400000">
            <a:off x="6666532" y="3710731"/>
            <a:ext cx="2304256" cy="2028825"/>
          </a:xfrm>
          <a:prstGeom prst="roundRect">
            <a:avLst>
              <a:gd name="adj" fmla="val 19894"/>
            </a:avLst>
          </a:prstGeom>
          <a:solidFill>
            <a:schemeClr val="bg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gray">
          <a:xfrm>
            <a:off x="6660232" y="3789040"/>
            <a:ext cx="2339752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1C1C1C"/>
                </a:solidFill>
              </a:rPr>
              <a:t>«</a:t>
            </a:r>
            <a:r>
              <a:rPr lang="ru-RU" sz="1400" b="1" dirty="0" smtClean="0">
                <a:solidFill>
                  <a:srgbClr val="1C1C1C"/>
                </a:solidFill>
              </a:rPr>
              <a:t>Основная общеобразовательная программа –образовательная программа дошкольного образован</a:t>
            </a:r>
            <a:r>
              <a:rPr lang="ru-RU" sz="1600" b="1" dirty="0" smtClean="0">
                <a:solidFill>
                  <a:srgbClr val="1C1C1C"/>
                </a:solidFill>
              </a:rPr>
              <a:t>ия </a:t>
            </a:r>
            <a:r>
              <a:rPr lang="en-US" sz="1300" dirty="0" smtClean="0">
                <a:solidFill>
                  <a:srgbClr val="1C1C1C"/>
                </a:solidFill>
              </a:rPr>
              <a:t>.</a:t>
            </a:r>
            <a:endParaRPr lang="en-US" sz="1300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31748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Тест 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857232"/>
            <a:ext cx="8501122" cy="5572164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1) Развивающая предметно-пространственная среда должна обеспечивать возможность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совместной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детей (в том числе детей разного возраста) и взрослых, двигательной активности детей, а также возможности для уединения.</a:t>
            </a:r>
          </a:p>
          <a:p>
            <a:endParaRPr lang="ru-RU" sz="1800" dirty="0" smtClean="0"/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2)  3.3.4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(2)    …………………. 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При создании развивающего пространства в групповом помещении необходимо учитывать ведущую роль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деятельности в развитии, это в свою очередь обеспечит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эмоциональное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благополучие каждого ребёнка, развитие его положительного самоощущения, компетентности в сфере отношений к миру, к людям, к себе, включение в различные формы сотрудничества, что и является основными целями дошкольного обучения и воспитания.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4071966" cy="28418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Тест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714356"/>
            <a:ext cx="8929718" cy="6143644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   3.3.3. Развивающая предметно-пространственная среда должна обеспечивать: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реализацию различных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образовательных программ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случае организации инклюзивного образования - необходимые для него условия;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учет национально-культурных, климатических условий, в которых осуществляется образовательная деятельность;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учет возрастных особенностей детей</a:t>
            </a:r>
          </a:p>
          <a:p>
            <a:pPr algn="just"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2)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материалов предполагает: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возможность разнообразного использования различных составляющих предметной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среды, например, детской мебели, матов, мягких модулей, ширм и т.д.;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наличие в Организации или Группе полифункциональных (не обладающих жестко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закрепленным способом употребления) предметов, в том числе природных материалов,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пригодных для использования в разных видах детской активности (в том числе в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качестве предметов-заместителей в детской игре).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Для детей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младенческого и раннего возраста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образовательное пространство должно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предоставлять необходимые и достаточные возможности для движения, предметной и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игровой деятельности с разными материалами.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1571636" cy="53818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Тест 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282" y="571480"/>
            <a:ext cx="8643966" cy="6072230"/>
          </a:xfrm>
        </p:spPr>
        <p:txBody>
          <a:bodyPr/>
          <a:lstStyle/>
          <a:p>
            <a:pPr algn="just">
              <a:buAutoNum type="arabicParenR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3.3.5. Организация самостоятельно определяет средства обучения, в том числе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технические, соответствующие материалы (в том числе расходные), игровое,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спортивное, оздоровительное оборудование, инвентарь, необходимые для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реализации Программы.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)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Вариативность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среды предполагает: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- 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- 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3)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старшем дошкольном возрасте происходит интенсивное развитие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интеллектуальной, нравственно-волевой и эмоциональной сфер личности. Переход в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старшую группу связан с изменением психологической позиции детей: они впервые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начинают ощущать себя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старшими 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реди других детей в детском саду. Воспитатель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помогает дошкольникам понять это новое положение.</a:t>
            </a: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general_light</Template>
  <TotalTime>656</TotalTime>
  <Words>1454</Words>
  <Application>Microsoft Office PowerPoint</Application>
  <PresentationFormat>Экран (4:3)</PresentationFormat>
  <Paragraphs>226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general_light</vt:lpstr>
      <vt:lpstr>Acrobat Document</vt:lpstr>
      <vt:lpstr>«Развивающая предметно-пространственная среда  как условие реализации Федерального государственного стандарта дошкольного образования: актуальность и проблемы» (презентационные материалы к докладу)</vt:lpstr>
      <vt:lpstr>Цель:       формирование у педагогов психолого-педагогической готовности к проектированию развивающей предметно-пространственной среды ДОУ для качественной реализации ФГОС ДО</vt:lpstr>
      <vt:lpstr>Сокращенные понятия</vt:lpstr>
      <vt:lpstr>Понятия:</vt:lpstr>
      <vt:lpstr>Понятия:</vt:lpstr>
      <vt:lpstr>Нормативные основания</vt:lpstr>
      <vt:lpstr>Тест 1</vt:lpstr>
      <vt:lpstr>Тест 2</vt:lpstr>
      <vt:lpstr>Тест 3</vt:lpstr>
      <vt:lpstr>Принципы</vt:lpstr>
      <vt:lpstr>Принципы</vt:lpstr>
      <vt:lpstr>Образовательные программы</vt:lpstr>
      <vt:lpstr>  Модель развивающей предметно-пространственной среды для  воспитанников от 1 года 6 месяцев до 3 лет </vt:lpstr>
      <vt:lpstr>Уголки для сюжетно-ролевых игр</vt:lpstr>
      <vt:lpstr>Уголки  сенсорного развития</vt:lpstr>
      <vt:lpstr>Модель развивающей предметно-пространственной среды для  воспитанников от 3 до 7 лет.</vt:lpstr>
      <vt:lpstr>Игровые уголки</vt:lpstr>
      <vt:lpstr>Слайд 18</vt:lpstr>
      <vt:lpstr>Уголки науки</vt:lpstr>
      <vt:lpstr>Театр</vt:lpstr>
      <vt:lpstr>П. 3.3.  п.п. 3.3.4. Приказ Минобразования России от 17.10.2013 № 1155  «Об утверждении федерального государственного стандарта дошкольного образовании»</vt:lpstr>
      <vt:lpstr>Типы материалов</vt:lpstr>
      <vt:lpstr>ФЕДЕРАЛЬНЫЙ ГОСУДАРСТВЕННЫЙ ОБРАЗОВАТЕЛЬНЫЙ СТАНДАРТ  ДОШКОЛЬНОГО ОБРАЗОВАНИЯ</vt:lpstr>
      <vt:lpstr>Образовательный потенциал пространства организации </vt:lpstr>
      <vt:lpstr>Вот такой урожай!</vt:lpstr>
      <vt:lpstr>Цветники</vt:lpstr>
      <vt:lpstr>   Представление развивающей среды на конкурсах:</vt:lpstr>
      <vt:lpstr>«Развивающая предметно-пространственная среда  как условие реализации Федерального государственного стандарта дошкольного образования:  актуальность и проблемы» (презентационные материалы к докладу)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«Развивающая предметно-пространственная среда  как условие реализации Федерального государственного стандарта дошкольного образования: актуальность и проблемы» (презентационные </dc:title>
  <dc:creator>Виктор</dc:creator>
  <cp:lastModifiedBy>user1</cp:lastModifiedBy>
  <cp:revision>60</cp:revision>
  <dcterms:created xsi:type="dcterms:W3CDTF">2017-04-05T13:31:09Z</dcterms:created>
  <dcterms:modified xsi:type="dcterms:W3CDTF">2017-06-09T06:12:54Z</dcterms:modified>
</cp:coreProperties>
</file>