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8" r:id="rId3"/>
    <p:sldId id="267" r:id="rId4"/>
    <p:sldId id="257" r:id="rId5"/>
    <p:sldId id="286" r:id="rId6"/>
    <p:sldId id="276" r:id="rId7"/>
    <p:sldId id="300" r:id="rId8"/>
    <p:sldId id="301" r:id="rId9"/>
    <p:sldId id="302" r:id="rId10"/>
    <p:sldId id="284" r:id="rId11"/>
    <p:sldId id="303" r:id="rId12"/>
    <p:sldId id="287" r:id="rId13"/>
    <p:sldId id="261" r:id="rId14"/>
    <p:sldId id="295" r:id="rId15"/>
    <p:sldId id="292" r:id="rId16"/>
    <p:sldId id="260" r:id="rId17"/>
    <p:sldId id="294" r:id="rId18"/>
    <p:sldId id="288" r:id="rId19"/>
    <p:sldId id="293" r:id="rId20"/>
    <p:sldId id="297" r:id="rId21"/>
    <p:sldId id="298" r:id="rId22"/>
    <p:sldId id="262" r:id="rId23"/>
    <p:sldId id="304" r:id="rId24"/>
    <p:sldId id="278" r:id="rId25"/>
    <p:sldId id="290" r:id="rId26"/>
    <p:sldId id="291" r:id="rId27"/>
    <p:sldId id="299" r:id="rId28"/>
    <p:sldId id="296" r:id="rId29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CFC"/>
    <a:srgbClr val="FDF58D"/>
    <a:srgbClr val="808080"/>
    <a:srgbClr val="E8E8E8"/>
    <a:srgbClr val="FFD84B"/>
    <a:srgbClr val="FFFFFF"/>
    <a:srgbClr val="CC3300"/>
    <a:srgbClr val="FFC31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27" autoAdjust="0"/>
    <p:restoredTop sz="94660"/>
  </p:normalViewPr>
  <p:slideViewPr>
    <p:cSldViewPr>
      <p:cViewPr varScale="1">
        <p:scale>
          <a:sx n="64" d="100"/>
          <a:sy n="64" d="100"/>
        </p:scale>
        <p:origin x="-5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2CFA61-DE67-41D9-9BC5-74A8C68E16C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907"/>
            <a:ext cx="5438140" cy="446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078DF7D-73C2-493A-9A2E-57588124670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D43C2E-DD4E-489D-9180-5A67F57BA412}" type="slidenum">
              <a:rPr lang="en-US"/>
              <a:pPr/>
              <a:t>16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Content Layouts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" name="Freeform 40"/>
          <p:cNvSpPr>
            <a:spLocks/>
          </p:cNvSpPr>
          <p:nvPr/>
        </p:nvSpPr>
        <p:spPr bwMode="gray">
          <a:xfrm>
            <a:off x="0" y="6048375"/>
            <a:ext cx="2762250" cy="809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510"/>
              </a:cxn>
              <a:cxn ang="0">
                <a:pos x="1740" y="510"/>
              </a:cxn>
              <a:cxn ang="0">
                <a:pos x="1595" y="30"/>
              </a:cxn>
              <a:cxn ang="0">
                <a:pos x="0" y="0"/>
              </a:cxn>
            </a:cxnLst>
            <a:rect l="0" t="0" r="r" b="b"/>
            <a:pathLst>
              <a:path w="1740" h="510">
                <a:moveTo>
                  <a:pt x="0" y="0"/>
                </a:moveTo>
                <a:lnTo>
                  <a:pt x="0" y="510"/>
                </a:lnTo>
                <a:cubicBezTo>
                  <a:pt x="0" y="510"/>
                  <a:pt x="870" y="510"/>
                  <a:pt x="1740" y="510"/>
                </a:cubicBezTo>
                <a:cubicBezTo>
                  <a:pt x="1650" y="258"/>
                  <a:pt x="1595" y="30"/>
                  <a:pt x="1595" y="30"/>
                </a:cubicBezTo>
                <a:cubicBezTo>
                  <a:pt x="798" y="54"/>
                  <a:pt x="0" y="0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13" name="Freeform 41"/>
          <p:cNvSpPr>
            <a:spLocks/>
          </p:cNvSpPr>
          <p:nvPr/>
        </p:nvSpPr>
        <p:spPr bwMode="gray">
          <a:xfrm>
            <a:off x="2590800" y="4705350"/>
            <a:ext cx="6400800" cy="2152650"/>
          </a:xfrm>
          <a:custGeom>
            <a:avLst/>
            <a:gdLst/>
            <a:ahLst/>
            <a:cxnLst>
              <a:cxn ang="0">
                <a:pos x="1116" y="0"/>
              </a:cxn>
              <a:cxn ang="0">
                <a:pos x="3840" y="636"/>
              </a:cxn>
              <a:cxn ang="0">
                <a:pos x="4032" y="1356"/>
              </a:cxn>
              <a:cxn ang="0">
                <a:pos x="288" y="1356"/>
              </a:cxn>
              <a:cxn ang="0">
                <a:pos x="0" y="828"/>
              </a:cxn>
              <a:cxn ang="0">
                <a:pos x="1116" y="0"/>
              </a:cxn>
            </a:cxnLst>
            <a:rect l="0" t="0" r="r" b="b"/>
            <a:pathLst>
              <a:path w="4032" h="1356">
                <a:moveTo>
                  <a:pt x="1116" y="0"/>
                </a:moveTo>
                <a:cubicBezTo>
                  <a:pt x="2370" y="1254"/>
                  <a:pt x="3840" y="636"/>
                  <a:pt x="3840" y="636"/>
                </a:cubicBezTo>
                <a:cubicBezTo>
                  <a:pt x="4032" y="966"/>
                  <a:pt x="4032" y="1356"/>
                  <a:pt x="4032" y="1356"/>
                </a:cubicBezTo>
                <a:cubicBezTo>
                  <a:pt x="4032" y="1356"/>
                  <a:pt x="2160" y="1356"/>
                  <a:pt x="288" y="1356"/>
                </a:cubicBezTo>
                <a:cubicBezTo>
                  <a:pt x="120" y="1140"/>
                  <a:pt x="0" y="828"/>
                  <a:pt x="0" y="828"/>
                </a:cubicBezTo>
                <a:lnTo>
                  <a:pt x="1116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14" name="Freeform 42"/>
          <p:cNvSpPr>
            <a:spLocks/>
          </p:cNvSpPr>
          <p:nvPr/>
        </p:nvSpPr>
        <p:spPr bwMode="gray">
          <a:xfrm>
            <a:off x="4400550" y="781050"/>
            <a:ext cx="4743450" cy="5048250"/>
          </a:xfrm>
          <a:custGeom>
            <a:avLst/>
            <a:gdLst/>
            <a:ahLst/>
            <a:cxnLst>
              <a:cxn ang="0">
                <a:pos x="510" y="1098"/>
              </a:cxn>
              <a:cxn ang="0">
                <a:pos x="2280" y="0"/>
              </a:cxn>
              <a:cxn ang="0">
                <a:pos x="2988" y="342"/>
              </a:cxn>
              <a:cxn ang="0">
                <a:pos x="2988" y="2772"/>
              </a:cxn>
              <a:cxn ang="0">
                <a:pos x="1452" y="3060"/>
              </a:cxn>
              <a:cxn ang="0">
                <a:pos x="0" y="2406"/>
              </a:cxn>
              <a:cxn ang="0">
                <a:pos x="510" y="1098"/>
              </a:cxn>
            </a:cxnLst>
            <a:rect l="0" t="0" r="r" b="b"/>
            <a:pathLst>
              <a:path w="2988" h="3180">
                <a:moveTo>
                  <a:pt x="510" y="1098"/>
                </a:moveTo>
                <a:cubicBezTo>
                  <a:pt x="1710" y="840"/>
                  <a:pt x="2280" y="0"/>
                  <a:pt x="2280" y="0"/>
                </a:cubicBezTo>
                <a:cubicBezTo>
                  <a:pt x="2700" y="96"/>
                  <a:pt x="2988" y="342"/>
                  <a:pt x="2988" y="342"/>
                </a:cubicBezTo>
                <a:lnTo>
                  <a:pt x="2988" y="2772"/>
                </a:lnTo>
                <a:cubicBezTo>
                  <a:pt x="2988" y="2772"/>
                  <a:pt x="2202" y="3180"/>
                  <a:pt x="1452" y="3060"/>
                </a:cubicBezTo>
                <a:cubicBezTo>
                  <a:pt x="636" y="2940"/>
                  <a:pt x="0" y="2406"/>
                  <a:pt x="0" y="2406"/>
                </a:cubicBezTo>
                <a:lnTo>
                  <a:pt x="510" y="109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15" name="Freeform 43"/>
          <p:cNvSpPr>
            <a:spLocks/>
          </p:cNvSpPr>
          <p:nvPr/>
        </p:nvSpPr>
        <p:spPr bwMode="gray">
          <a:xfrm>
            <a:off x="4800600" y="0"/>
            <a:ext cx="3276600" cy="24098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76" y="1518"/>
              </a:cxn>
              <a:cxn ang="0">
                <a:pos x="2064" y="0"/>
              </a:cxn>
              <a:cxn ang="0">
                <a:pos x="0" y="0"/>
              </a:cxn>
            </a:cxnLst>
            <a:rect l="0" t="0" r="r" b="b"/>
            <a:pathLst>
              <a:path w="2064" h="1518">
                <a:moveTo>
                  <a:pt x="0" y="0"/>
                </a:moveTo>
                <a:cubicBezTo>
                  <a:pt x="0" y="0"/>
                  <a:pt x="138" y="759"/>
                  <a:pt x="276" y="1518"/>
                </a:cubicBezTo>
                <a:cubicBezTo>
                  <a:pt x="1518" y="1194"/>
                  <a:pt x="2064" y="0"/>
                  <a:pt x="206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1" name="Freeform 79"/>
          <p:cNvSpPr>
            <a:spLocks/>
          </p:cNvSpPr>
          <p:nvPr/>
        </p:nvSpPr>
        <p:spPr bwMode="gray">
          <a:xfrm>
            <a:off x="0" y="0"/>
            <a:ext cx="6583363" cy="72675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17" name="Freeform 45"/>
          <p:cNvSpPr>
            <a:spLocks/>
          </p:cNvSpPr>
          <p:nvPr/>
        </p:nvSpPr>
        <p:spPr bwMode="gray">
          <a:xfrm>
            <a:off x="0" y="0"/>
            <a:ext cx="6372225" cy="70723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25490"/>
                  <a:invGamma/>
                </a:schemeClr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19" name="Line 47"/>
          <p:cNvSpPr>
            <a:spLocks noChangeShapeType="1"/>
          </p:cNvSpPr>
          <p:nvPr/>
        </p:nvSpPr>
        <p:spPr bwMode="gray">
          <a:xfrm>
            <a:off x="250825" y="1588"/>
            <a:ext cx="0" cy="601503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0" name="Line 48"/>
          <p:cNvSpPr>
            <a:spLocks noChangeShapeType="1"/>
          </p:cNvSpPr>
          <p:nvPr/>
        </p:nvSpPr>
        <p:spPr bwMode="gray">
          <a:xfrm>
            <a:off x="1293813" y="1588"/>
            <a:ext cx="0" cy="62071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1" name="Line 49"/>
          <p:cNvSpPr>
            <a:spLocks noChangeShapeType="1"/>
          </p:cNvSpPr>
          <p:nvPr/>
        </p:nvSpPr>
        <p:spPr bwMode="gray">
          <a:xfrm>
            <a:off x="2338388" y="1588"/>
            <a:ext cx="0" cy="618331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2" name="Line 50"/>
          <p:cNvSpPr>
            <a:spLocks noChangeShapeType="1"/>
          </p:cNvSpPr>
          <p:nvPr/>
        </p:nvSpPr>
        <p:spPr bwMode="gray">
          <a:xfrm>
            <a:off x="3382963" y="1588"/>
            <a:ext cx="0" cy="59721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3" name="Line 51"/>
          <p:cNvSpPr>
            <a:spLocks noChangeShapeType="1"/>
          </p:cNvSpPr>
          <p:nvPr/>
        </p:nvSpPr>
        <p:spPr bwMode="gray">
          <a:xfrm>
            <a:off x="4427538" y="1588"/>
            <a:ext cx="0" cy="544988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5" name="Line 53"/>
          <p:cNvSpPr>
            <a:spLocks noChangeShapeType="1"/>
          </p:cNvSpPr>
          <p:nvPr/>
        </p:nvSpPr>
        <p:spPr bwMode="gray">
          <a:xfrm rot="5400000">
            <a:off x="2913063" y="-2654300"/>
            <a:ext cx="0" cy="58134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6" name="Line 54"/>
          <p:cNvSpPr>
            <a:spLocks noChangeShapeType="1"/>
          </p:cNvSpPr>
          <p:nvPr/>
        </p:nvSpPr>
        <p:spPr bwMode="gray">
          <a:xfrm rot="5400000">
            <a:off x="3006725" y="-1682750"/>
            <a:ext cx="0" cy="600075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7" name="Line 55"/>
          <p:cNvSpPr>
            <a:spLocks noChangeShapeType="1"/>
          </p:cNvSpPr>
          <p:nvPr/>
        </p:nvSpPr>
        <p:spPr bwMode="gray">
          <a:xfrm rot="5400000">
            <a:off x="3011488" y="-622300"/>
            <a:ext cx="0" cy="60102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8" name="Line 56"/>
          <p:cNvSpPr>
            <a:spLocks noChangeShapeType="1"/>
          </p:cNvSpPr>
          <p:nvPr/>
        </p:nvSpPr>
        <p:spPr bwMode="gray">
          <a:xfrm rot="5400000">
            <a:off x="2907507" y="548481"/>
            <a:ext cx="0" cy="58023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9" name="Line 57"/>
          <p:cNvSpPr>
            <a:spLocks noChangeShapeType="1"/>
          </p:cNvSpPr>
          <p:nvPr/>
        </p:nvSpPr>
        <p:spPr bwMode="gray">
          <a:xfrm rot="5400000">
            <a:off x="2666207" y="1854993"/>
            <a:ext cx="0" cy="53197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30" name="Line 58"/>
          <p:cNvSpPr>
            <a:spLocks noChangeShapeType="1"/>
          </p:cNvSpPr>
          <p:nvPr/>
        </p:nvSpPr>
        <p:spPr bwMode="gray">
          <a:xfrm rot="5400000">
            <a:off x="2115344" y="3472656"/>
            <a:ext cx="0" cy="421798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31" name="Rectangle 59"/>
          <p:cNvSpPr>
            <a:spLocks noChangeArrowheads="1"/>
          </p:cNvSpPr>
          <p:nvPr/>
        </p:nvSpPr>
        <p:spPr bwMode="gray">
          <a:xfrm>
            <a:off x="2362200" y="277813"/>
            <a:ext cx="1012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32" name="Rectangle 60"/>
          <p:cNvSpPr>
            <a:spLocks noChangeArrowheads="1"/>
          </p:cNvSpPr>
          <p:nvPr/>
        </p:nvSpPr>
        <p:spPr bwMode="gray">
          <a:xfrm>
            <a:off x="285750" y="2427288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33" name="Rectangle 61"/>
          <p:cNvSpPr>
            <a:spLocks noChangeArrowheads="1"/>
          </p:cNvSpPr>
          <p:nvPr/>
        </p:nvSpPr>
        <p:spPr bwMode="gray">
          <a:xfrm>
            <a:off x="0" y="271463"/>
            <a:ext cx="250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34" name="Rectangle 62"/>
          <p:cNvSpPr>
            <a:spLocks noChangeArrowheads="1"/>
          </p:cNvSpPr>
          <p:nvPr/>
        </p:nvSpPr>
        <p:spPr bwMode="gray">
          <a:xfrm>
            <a:off x="1331913" y="1588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36" name="Freeform 64"/>
          <p:cNvSpPr>
            <a:spLocks/>
          </p:cNvSpPr>
          <p:nvPr/>
        </p:nvSpPr>
        <p:spPr bwMode="gray">
          <a:xfrm>
            <a:off x="2365375" y="4541838"/>
            <a:ext cx="1009650" cy="10334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645"/>
              </a:cxn>
              <a:cxn ang="0">
                <a:pos x="636" y="651"/>
              </a:cxn>
              <a:cxn ang="0">
                <a:pos x="632" y="0"/>
              </a:cxn>
              <a:cxn ang="0">
                <a:pos x="0" y="0"/>
              </a:cxn>
            </a:cxnLst>
            <a:rect l="0" t="0" r="r" b="b"/>
            <a:pathLst>
              <a:path w="636" h="651">
                <a:moveTo>
                  <a:pt x="0" y="0"/>
                </a:moveTo>
                <a:lnTo>
                  <a:pt x="0" y="645"/>
                </a:lnTo>
                <a:lnTo>
                  <a:pt x="636" y="651"/>
                </a:lnTo>
                <a:lnTo>
                  <a:pt x="63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285750" y="2435225"/>
            <a:ext cx="1012825" cy="1025525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3375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07150"/>
            <a:ext cx="2133600" cy="3143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07150"/>
            <a:ext cx="2895600" cy="3143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07150"/>
            <a:ext cx="2133600" cy="314325"/>
          </a:xfrm>
        </p:spPr>
        <p:txBody>
          <a:bodyPr/>
          <a:lstStyle>
            <a:lvl1pPr>
              <a:defRPr/>
            </a:lvl1pPr>
          </a:lstStyle>
          <a:p>
            <a:fld id="{4D25A44B-EF8B-4A38-9BBC-5551F3AF72D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110" name="Text Box 38"/>
          <p:cNvSpPr txBox="1">
            <a:spLocks noChangeArrowheads="1"/>
          </p:cNvSpPr>
          <p:nvPr/>
        </p:nvSpPr>
        <p:spPr bwMode="gray">
          <a:xfrm>
            <a:off x="333375" y="4714875"/>
            <a:ext cx="13033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200">
                <a:latin typeface="Arial Black" pitchFamily="34" charset="0"/>
              </a:rPr>
              <a:t>L/O/G/O</a:t>
            </a:r>
          </a:p>
        </p:txBody>
      </p:sp>
      <p:grpSp>
        <p:nvGrpSpPr>
          <p:cNvPr id="3143" name="Group 71"/>
          <p:cNvGrpSpPr>
            <a:grpSpLocks/>
          </p:cNvGrpSpPr>
          <p:nvPr/>
        </p:nvGrpSpPr>
        <p:grpSpPr bwMode="auto">
          <a:xfrm>
            <a:off x="8077200" y="0"/>
            <a:ext cx="1076325" cy="6858000"/>
            <a:chOff x="5088" y="0"/>
            <a:chExt cx="678" cy="4320"/>
          </a:xfrm>
        </p:grpSpPr>
        <p:sp>
          <p:nvSpPr>
            <p:cNvPr id="3138" name="Freeform 66"/>
            <p:cNvSpPr>
              <a:spLocks/>
            </p:cNvSpPr>
            <p:nvPr userDrawn="1"/>
          </p:nvSpPr>
          <p:spPr bwMode="gray">
            <a:xfrm>
              <a:off x="5088" y="0"/>
              <a:ext cx="672" cy="702"/>
            </a:xfrm>
            <a:custGeom>
              <a:avLst/>
              <a:gdLst/>
              <a:ahLst/>
              <a:cxnLst>
                <a:cxn ang="0">
                  <a:pos x="0" y="432"/>
                </a:cxn>
                <a:cxn ang="0">
                  <a:pos x="288" y="0"/>
                </a:cxn>
                <a:cxn ang="0">
                  <a:pos x="672" y="0"/>
                </a:cxn>
                <a:cxn ang="0">
                  <a:pos x="672" y="720"/>
                </a:cxn>
                <a:cxn ang="0">
                  <a:pos x="0" y="432"/>
                </a:cxn>
              </a:cxnLst>
              <a:rect l="0" t="0" r="r" b="b"/>
              <a:pathLst>
                <a:path w="672" h="720">
                  <a:moveTo>
                    <a:pt x="0" y="432"/>
                  </a:moveTo>
                  <a:cubicBezTo>
                    <a:pt x="186" y="216"/>
                    <a:pt x="288" y="0"/>
                    <a:pt x="288" y="0"/>
                  </a:cubicBezTo>
                  <a:lnTo>
                    <a:pt x="672" y="0"/>
                  </a:lnTo>
                  <a:lnTo>
                    <a:pt x="672" y="720"/>
                  </a:lnTo>
                  <a:cubicBezTo>
                    <a:pt x="672" y="720"/>
                    <a:pt x="384" y="516"/>
                    <a:pt x="0" y="432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39" name="Freeform 67"/>
            <p:cNvSpPr>
              <a:spLocks/>
            </p:cNvSpPr>
            <p:nvPr userDrawn="1"/>
          </p:nvSpPr>
          <p:spPr bwMode="gray">
            <a:xfrm>
              <a:off x="5602" y="3496"/>
              <a:ext cx="164" cy="824"/>
            </a:xfrm>
            <a:custGeom>
              <a:avLst/>
              <a:gdLst/>
              <a:ahLst/>
              <a:cxnLst>
                <a:cxn ang="0">
                  <a:pos x="206" y="0"/>
                </a:cxn>
                <a:cxn ang="0">
                  <a:pos x="0" y="82"/>
                </a:cxn>
                <a:cxn ang="0">
                  <a:pos x="168" y="824"/>
                </a:cxn>
                <a:cxn ang="0">
                  <a:pos x="212" y="822"/>
                </a:cxn>
                <a:cxn ang="0">
                  <a:pos x="206" y="0"/>
                </a:cxn>
              </a:cxnLst>
              <a:rect l="0" t="0" r="r" b="b"/>
              <a:pathLst>
                <a:path w="212" h="824">
                  <a:moveTo>
                    <a:pt x="206" y="0"/>
                  </a:moveTo>
                  <a:cubicBezTo>
                    <a:pt x="104" y="54"/>
                    <a:pt x="0" y="82"/>
                    <a:pt x="0" y="82"/>
                  </a:cubicBezTo>
                  <a:cubicBezTo>
                    <a:pt x="0" y="82"/>
                    <a:pt x="148" y="378"/>
                    <a:pt x="168" y="824"/>
                  </a:cubicBezTo>
                  <a:lnTo>
                    <a:pt x="212" y="822"/>
                  </a:lnTo>
                  <a:cubicBezTo>
                    <a:pt x="212" y="822"/>
                    <a:pt x="209" y="411"/>
                    <a:pt x="206" y="0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52" name="Rectangle 80"/>
          <p:cNvSpPr>
            <a:spLocks noChangeArrowheads="1"/>
          </p:cNvSpPr>
          <p:nvPr/>
        </p:nvSpPr>
        <p:spPr bwMode="gray">
          <a:xfrm>
            <a:off x="5495925" y="1333500"/>
            <a:ext cx="660400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53" name="Line 81"/>
          <p:cNvSpPr>
            <a:spLocks noChangeShapeType="1"/>
          </p:cNvSpPr>
          <p:nvPr/>
        </p:nvSpPr>
        <p:spPr bwMode="gray">
          <a:xfrm>
            <a:off x="5480050" y="1588"/>
            <a:ext cx="0" cy="42386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54" name="Rectangle 82"/>
          <p:cNvSpPr>
            <a:spLocks noChangeArrowheads="1"/>
          </p:cNvSpPr>
          <p:nvPr/>
        </p:nvSpPr>
        <p:spPr bwMode="gray">
          <a:xfrm>
            <a:off x="4457700" y="3495675"/>
            <a:ext cx="1012825" cy="1025525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33375" y="1884363"/>
            <a:ext cx="82296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pic>
        <p:nvPicPr>
          <p:cNvPr id="3155" name="Picture 83" descr="water"/>
          <p:cNvPicPr>
            <a:picLocks noChangeAspect="1" noChangeArrowheads="1"/>
          </p:cNvPicPr>
          <p:nvPr/>
        </p:nvPicPr>
        <p:blipFill>
          <a:blip r:embed="rId2" cstate="print"/>
          <a:srcRect l="22409" t="16374" b="27486"/>
          <a:stretch>
            <a:fillRect/>
          </a:stretch>
        </p:blipFill>
        <p:spPr bwMode="gray">
          <a:xfrm rot="393398">
            <a:off x="2667000" y="609600"/>
            <a:ext cx="2663825" cy="2197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9EB7A-EBDB-4B6F-998F-462F09026F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25438"/>
            <a:ext cx="2057400" cy="58007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25438"/>
            <a:ext cx="6019800" cy="58007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D919D-8F10-47CF-80F7-83BE0E003E4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F72F416-5FAF-4685-8AAA-0C47B2EBED6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BB46768-F4CB-46D7-9033-06CE161D53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D1E3405-754F-45DD-B093-76CB7AAC43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C0F99-1802-4E34-9DAD-32A9E08D88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CCAE42-4859-4AD8-9706-F6CE278A0F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0F9AD2-DFE9-47D9-B197-027D304CA5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5999A0-956E-4544-BB90-537EDE9B80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ED7F34-85D3-4CAE-82DB-60462C41B90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D7EC00-5013-4B28-811F-43540D1441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D49A0-A67E-4B89-93B3-7F8DF149496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7E6EC0-9221-40D1-BE49-0AC5545D6B9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4048AB-C650-4EE3-A57A-590EEF1A9B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7228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082" y="4329"/>
              </a:cxn>
              <a:cxn ang="0">
                <a:pos x="13" y="335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9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lnTo>
                  <a:pt x="1082" y="4329"/>
                </a:lnTo>
                <a:cubicBezTo>
                  <a:pt x="318" y="3809"/>
                  <a:pt x="9" y="3349"/>
                  <a:pt x="13" y="335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3137"/>
                  <a:invGamma/>
                </a:schemeClr>
              </a:gs>
              <a:gs pos="100000">
                <a:schemeClr val="bg1">
                  <a:alpha val="70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3" name="Freeform 9"/>
          <p:cNvSpPr>
            <a:spLocks/>
          </p:cNvSpPr>
          <p:nvPr/>
        </p:nvSpPr>
        <p:spPr bwMode="gray">
          <a:xfrm>
            <a:off x="-4763" y="5500688"/>
            <a:ext cx="1441451" cy="1358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gray">
          <a:xfrm>
            <a:off x="527050" y="0"/>
            <a:ext cx="0" cy="591026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gray">
          <a:xfrm>
            <a:off x="1677988" y="0"/>
            <a:ext cx="0" cy="68326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gray">
          <a:xfrm>
            <a:off x="2830513" y="0"/>
            <a:ext cx="0" cy="686117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gray">
          <a:xfrm>
            <a:off x="3983038" y="0"/>
            <a:ext cx="0" cy="687546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gray">
          <a:xfrm>
            <a:off x="5133975" y="388938"/>
            <a:ext cx="0" cy="6486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gray">
          <a:xfrm>
            <a:off x="6286500" y="619125"/>
            <a:ext cx="0" cy="6256338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gray">
          <a:xfrm>
            <a:off x="7439025" y="773113"/>
            <a:ext cx="0" cy="610235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gray">
          <a:xfrm>
            <a:off x="8591550" y="900113"/>
            <a:ext cx="0" cy="597535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gray">
          <a:xfrm rot="5400000">
            <a:off x="2595563" y="-2176463"/>
            <a:ext cx="0" cy="51911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gray">
          <a:xfrm rot="5400000">
            <a:off x="4578350" y="-303688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8" name="Line 24"/>
          <p:cNvSpPr>
            <a:spLocks noChangeShapeType="1"/>
          </p:cNvSpPr>
          <p:nvPr/>
        </p:nvSpPr>
        <p:spPr bwMode="gray">
          <a:xfrm rot="5400000">
            <a:off x="4578350" y="-191293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9" name="Line 25"/>
          <p:cNvSpPr>
            <a:spLocks noChangeShapeType="1"/>
          </p:cNvSpPr>
          <p:nvPr/>
        </p:nvSpPr>
        <p:spPr bwMode="gray">
          <a:xfrm rot="5400000">
            <a:off x="4579938" y="-788988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gray">
          <a:xfrm rot="5400000">
            <a:off x="4579938" y="334962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51" name="Line 27"/>
          <p:cNvSpPr>
            <a:spLocks noChangeShapeType="1"/>
          </p:cNvSpPr>
          <p:nvPr/>
        </p:nvSpPr>
        <p:spPr bwMode="gray">
          <a:xfrm rot="5400000">
            <a:off x="4905376" y="1824037"/>
            <a:ext cx="0" cy="842327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0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3" y="4937125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5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8" y="6064250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0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38" y="4938713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88" y="1566863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9745510-AEAB-4559-ABD8-239C4687994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60" name="Freeform 36"/>
          <p:cNvSpPr>
            <a:spLocks/>
          </p:cNvSpPr>
          <p:nvPr/>
        </p:nvSpPr>
        <p:spPr bwMode="gray">
          <a:xfrm>
            <a:off x="4041775" y="0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325438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pic>
        <p:nvPicPr>
          <p:cNvPr id="1061" name="Picture 37" descr="water"/>
          <p:cNvPicPr>
            <a:picLocks noChangeAspect="1" noChangeArrowheads="1"/>
          </p:cNvPicPr>
          <p:nvPr/>
        </p:nvPicPr>
        <p:blipFill>
          <a:blip r:embed="rId17" cstate="print"/>
          <a:srcRect l="22409" t="16374" b="27486"/>
          <a:stretch>
            <a:fillRect/>
          </a:stretch>
        </p:blipFill>
        <p:spPr bwMode="gray">
          <a:xfrm rot="786797">
            <a:off x="6629400" y="-381000"/>
            <a:ext cx="2417763" cy="1995488"/>
          </a:xfrm>
          <a:prstGeom prst="rect">
            <a:avLst/>
          </a:prstGeom>
          <a:noFill/>
        </p:spPr>
      </p:pic>
      <p:pic>
        <p:nvPicPr>
          <p:cNvPr id="1062" name="Picture 38" descr="3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gray">
          <a:xfrm rot="20740733" flipH="1">
            <a:off x="49213" y="5726113"/>
            <a:ext cx="1223962" cy="13716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oleObject" Target="../embeddings/oleObject1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323528" y="2276872"/>
            <a:ext cx="8928992" cy="1883321"/>
          </a:xfrm>
        </p:spPr>
        <p:txBody>
          <a:bodyPr/>
          <a:lstStyle/>
          <a:p>
            <a:pPr algn="ctr"/>
            <a:r>
              <a:rPr lang="ru-RU" sz="2000" i="1" dirty="0"/>
              <a:t>«Развивающая предметно-пространственная </a:t>
            </a:r>
            <a:r>
              <a:rPr lang="ru-RU" sz="2000" i="1" dirty="0" smtClean="0"/>
              <a:t>среда</a:t>
            </a:r>
            <a:br>
              <a:rPr lang="ru-RU" sz="2000" i="1" dirty="0" smtClean="0"/>
            </a:br>
            <a:r>
              <a:rPr lang="ru-RU" sz="2000" dirty="0" smtClean="0"/>
              <a:t> </a:t>
            </a:r>
            <a:r>
              <a:rPr lang="ru-RU" sz="2000" i="1" dirty="0" smtClean="0"/>
              <a:t>как </a:t>
            </a:r>
            <a:r>
              <a:rPr lang="ru-RU" sz="2000" i="1" dirty="0"/>
              <a:t>условие реализации </a:t>
            </a:r>
            <a:r>
              <a:rPr lang="ru-RU" sz="2000" i="1" dirty="0" smtClean="0"/>
              <a:t>Федерального государственного стандарта дошкольного </a:t>
            </a:r>
            <a:r>
              <a:rPr lang="ru-RU" sz="2000" i="1" dirty="0"/>
              <a:t>образования: </a:t>
            </a:r>
            <a:r>
              <a:rPr lang="ru-RU" sz="2000" i="1" dirty="0" smtClean="0"/>
              <a:t>актуальность </a:t>
            </a:r>
            <a:r>
              <a:rPr lang="ru-RU" sz="2000" i="1" dirty="0"/>
              <a:t>и проблемы</a:t>
            </a:r>
            <a:r>
              <a:rPr lang="ru-RU" sz="2000" i="1" dirty="0" smtClean="0"/>
              <a:t>»</a:t>
            </a:r>
            <a:br>
              <a:rPr lang="ru-RU" sz="2000" i="1" dirty="0" smtClean="0"/>
            </a:br>
            <a:r>
              <a:rPr lang="ru-RU" sz="1400" i="1" dirty="0" smtClean="0"/>
              <a:t>(презентационные материалы к докладу)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332656"/>
            <a:ext cx="5832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«Центр развития ребенка – детский сад № 22»   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Асбестовского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городского округа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92080" y="6021288"/>
            <a:ext cx="3851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Шарафутдинова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Алевтина Анатольевна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тарший воспитатель, ВКК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Documents and Settings\Виктор\Рабочий стол\Рабочий стол\ФОТО\фото д.с\соц.-личностное развитие\игра\Изображение 1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51217">
            <a:off x="436344" y="4233777"/>
            <a:ext cx="2531701" cy="1898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AutoShape 3"/>
          <p:cNvSpPr>
            <a:spLocks noChangeArrowheads="1"/>
          </p:cNvSpPr>
          <p:nvPr/>
        </p:nvSpPr>
        <p:spPr bwMode="ltGray">
          <a:xfrm>
            <a:off x="2195736" y="857232"/>
            <a:ext cx="6948264" cy="1714512"/>
          </a:xfrm>
          <a:prstGeom prst="homePlate">
            <a:avLst>
              <a:gd name="adj" fmla="val 51551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70196"/>
                  <a:invGamma/>
                </a:schemeClr>
              </a:gs>
            </a:gsLst>
            <a:lin ang="0" scaled="1"/>
          </a:gradFill>
          <a:ln w="19050">
            <a:miter lim="800000"/>
            <a:headEnd/>
            <a:tailEnd/>
          </a:ln>
          <a:effectLst/>
          <a:scene3d>
            <a:camera prst="legacyObliqueBottomLeft"/>
            <a:lightRig rig="legacyFlat3" dir="b"/>
          </a:scene3d>
          <a:sp3d extrusionH="430200" prstMaterial="legacyMetal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grpSp>
        <p:nvGrpSpPr>
          <p:cNvPr id="86020" name="Group 4"/>
          <p:cNvGrpSpPr>
            <a:grpSpLocks/>
          </p:cNvGrpSpPr>
          <p:nvPr/>
        </p:nvGrpSpPr>
        <p:grpSpPr bwMode="auto">
          <a:xfrm>
            <a:off x="0" y="714356"/>
            <a:ext cx="2428860" cy="1785950"/>
            <a:chOff x="2161" y="696"/>
            <a:chExt cx="1360" cy="1356"/>
          </a:xfrm>
        </p:grpSpPr>
        <p:grpSp>
          <p:nvGrpSpPr>
            <p:cNvPr id="86021" name="Group 5"/>
            <p:cNvGrpSpPr>
              <a:grpSpLocks/>
            </p:cNvGrpSpPr>
            <p:nvPr/>
          </p:nvGrpSpPr>
          <p:grpSpPr bwMode="auto">
            <a:xfrm>
              <a:off x="2161" y="696"/>
              <a:ext cx="1360" cy="1356"/>
              <a:chOff x="2508" y="1231"/>
              <a:chExt cx="1248" cy="1240"/>
            </a:xfrm>
          </p:grpSpPr>
          <p:sp>
            <p:nvSpPr>
              <p:cNvPr id="86022" name="Oval 6"/>
              <p:cNvSpPr>
                <a:spLocks noChangeArrowheads="1"/>
              </p:cNvSpPr>
              <p:nvPr/>
            </p:nvSpPr>
            <p:spPr bwMode="gray">
              <a:xfrm>
                <a:off x="2508" y="1231"/>
                <a:ext cx="1248" cy="1240"/>
              </a:xfrm>
              <a:prstGeom prst="ellipse">
                <a:avLst/>
              </a:prstGeom>
              <a:solidFill>
                <a:srgbClr val="808080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6023" name="Oval 7"/>
              <p:cNvSpPr>
                <a:spLocks noChangeArrowheads="1"/>
              </p:cNvSpPr>
              <p:nvPr/>
            </p:nvSpPr>
            <p:spPr bwMode="gray">
              <a:xfrm>
                <a:off x="2541" y="1256"/>
                <a:ext cx="1190" cy="1190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26275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6024" name="Oval 8"/>
              <p:cNvSpPr>
                <a:spLocks noChangeArrowheads="1"/>
              </p:cNvSpPr>
              <p:nvPr/>
            </p:nvSpPr>
            <p:spPr bwMode="gray">
              <a:xfrm>
                <a:off x="2590" y="1305"/>
                <a:ext cx="1092" cy="1092"/>
              </a:xfrm>
              <a:prstGeom prst="ellipse">
                <a:avLst/>
              </a:prstGeom>
              <a:solidFill>
                <a:srgbClr val="808080">
                  <a:alpha val="25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6025" name="Oval 9"/>
              <p:cNvSpPr>
                <a:spLocks noChangeArrowheads="1"/>
              </p:cNvSpPr>
              <p:nvPr/>
            </p:nvSpPr>
            <p:spPr bwMode="gray">
              <a:xfrm>
                <a:off x="2623" y="1330"/>
                <a:ext cx="1026" cy="1026"/>
              </a:xfrm>
              <a:prstGeom prst="ellipse">
                <a:avLst/>
              </a:prstGeom>
              <a:solidFill>
                <a:srgbClr val="808080">
                  <a:alpha val="30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6026" name="Oval 10"/>
              <p:cNvSpPr>
                <a:spLocks noChangeArrowheads="1"/>
              </p:cNvSpPr>
              <p:nvPr/>
            </p:nvSpPr>
            <p:spPr bwMode="gray">
              <a:xfrm>
                <a:off x="2637" y="1346"/>
                <a:ext cx="993" cy="994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36078"/>
                      <a:invGamma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86027" name="Oval 11"/>
            <p:cNvSpPr>
              <a:spLocks noChangeArrowheads="1"/>
            </p:cNvSpPr>
            <p:nvPr/>
          </p:nvSpPr>
          <p:spPr bwMode="gray">
            <a:xfrm>
              <a:off x="2322" y="845"/>
              <a:ext cx="1054" cy="105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571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6028" name="Rectangle 12"/>
          <p:cNvSpPr>
            <a:spLocks noChangeArrowheads="1"/>
          </p:cNvSpPr>
          <p:nvPr/>
        </p:nvSpPr>
        <p:spPr bwMode="white">
          <a:xfrm>
            <a:off x="1590675" y="2824163"/>
            <a:ext cx="950913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b="1">
                <a:solidFill>
                  <a:srgbClr val="F8F8F8"/>
                </a:solidFill>
              </a:rPr>
              <a:t>Product</a:t>
            </a:r>
          </a:p>
        </p:txBody>
      </p:sp>
      <p:sp>
        <p:nvSpPr>
          <p:cNvPr id="86029" name="Rectangle 13"/>
          <p:cNvSpPr>
            <a:spLocks noChangeArrowheads="1"/>
          </p:cNvSpPr>
          <p:nvPr/>
        </p:nvSpPr>
        <p:spPr bwMode="auto">
          <a:xfrm>
            <a:off x="2143108" y="857232"/>
            <a:ext cx="6143668" cy="20719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marL="342900" indent="-342900" algn="just" eaLnBrk="0" hangingPunct="0"/>
            <a:r>
              <a:rPr lang="ru-RU" dirty="0" smtClean="0">
                <a:solidFill>
                  <a:srgbClr val="FCFCFC"/>
                </a:solidFill>
                <a:latin typeface="Times New Roman" pitchFamily="18" charset="0"/>
                <a:cs typeface="Times New Roman" pitchFamily="18" charset="0"/>
              </a:rPr>
              <a:t>           Образовательное пространство должно быть оснащено средствами обучения и воспитания (в том числе техническими), соответствующими материалами, в том числе расходным игровым, спортивным, оздоровительным оборудованием, инвентарем (в соответствии со спецификой Программы</a:t>
            </a:r>
            <a:r>
              <a:rPr lang="ru-RU" sz="1600" dirty="0" smtClean="0">
                <a:solidFill>
                  <a:srgbClr val="FCFCFC"/>
                </a:solidFill>
              </a:rPr>
              <a:t>).</a:t>
            </a:r>
          </a:p>
          <a:p>
            <a:pPr marL="342900" indent="-342900" eaLnBrk="0" hangingPunct="0"/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86032" name="AutoShape 16"/>
          <p:cNvSpPr>
            <a:spLocks noChangeArrowheads="1"/>
          </p:cNvSpPr>
          <p:nvPr/>
        </p:nvSpPr>
        <p:spPr bwMode="gray">
          <a:xfrm>
            <a:off x="2357422" y="2857496"/>
            <a:ext cx="6786578" cy="1214446"/>
          </a:xfrm>
          <a:prstGeom prst="homePlate">
            <a:avLst>
              <a:gd name="adj" fmla="val 51551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70196"/>
                  <a:invGamma/>
                </a:schemeClr>
              </a:gs>
            </a:gsLst>
            <a:lin ang="0" scaled="1"/>
          </a:gradFill>
          <a:ln w="19050">
            <a:miter lim="800000"/>
            <a:headEnd/>
            <a:tailEnd/>
          </a:ln>
          <a:effectLst/>
          <a:scene3d>
            <a:camera prst="legacyObliqueBottomLeft"/>
            <a:lightRig rig="legacyFlat3" dir="b"/>
          </a:scene3d>
          <a:sp3d extrusionH="430200" prstMaterial="legacyMetal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grpSp>
        <p:nvGrpSpPr>
          <p:cNvPr id="86033" name="Group 17"/>
          <p:cNvGrpSpPr>
            <a:grpSpLocks/>
          </p:cNvGrpSpPr>
          <p:nvPr/>
        </p:nvGrpSpPr>
        <p:grpSpPr bwMode="auto">
          <a:xfrm>
            <a:off x="0" y="2428868"/>
            <a:ext cx="2643174" cy="1909768"/>
            <a:chOff x="2161" y="696"/>
            <a:chExt cx="1360" cy="1356"/>
          </a:xfrm>
        </p:grpSpPr>
        <p:grpSp>
          <p:nvGrpSpPr>
            <p:cNvPr id="86034" name="Group 18"/>
            <p:cNvGrpSpPr>
              <a:grpSpLocks/>
            </p:cNvGrpSpPr>
            <p:nvPr/>
          </p:nvGrpSpPr>
          <p:grpSpPr bwMode="auto">
            <a:xfrm>
              <a:off x="2161" y="696"/>
              <a:ext cx="1360" cy="1356"/>
              <a:chOff x="2508" y="1231"/>
              <a:chExt cx="1248" cy="1240"/>
            </a:xfrm>
          </p:grpSpPr>
          <p:sp>
            <p:nvSpPr>
              <p:cNvPr id="86035" name="Oval 19"/>
              <p:cNvSpPr>
                <a:spLocks noChangeArrowheads="1"/>
              </p:cNvSpPr>
              <p:nvPr/>
            </p:nvSpPr>
            <p:spPr bwMode="gray">
              <a:xfrm>
                <a:off x="2508" y="1231"/>
                <a:ext cx="1248" cy="1240"/>
              </a:xfrm>
              <a:prstGeom prst="ellipse">
                <a:avLst/>
              </a:prstGeom>
              <a:solidFill>
                <a:srgbClr val="808080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6036" name="Oval 20"/>
              <p:cNvSpPr>
                <a:spLocks noChangeArrowheads="1"/>
              </p:cNvSpPr>
              <p:nvPr/>
            </p:nvSpPr>
            <p:spPr bwMode="gray">
              <a:xfrm>
                <a:off x="2541" y="1256"/>
                <a:ext cx="1190" cy="1190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26275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6037" name="Oval 21"/>
              <p:cNvSpPr>
                <a:spLocks noChangeArrowheads="1"/>
              </p:cNvSpPr>
              <p:nvPr/>
            </p:nvSpPr>
            <p:spPr bwMode="gray">
              <a:xfrm>
                <a:off x="2590" y="1305"/>
                <a:ext cx="1092" cy="1092"/>
              </a:xfrm>
              <a:prstGeom prst="ellipse">
                <a:avLst/>
              </a:prstGeom>
              <a:solidFill>
                <a:srgbClr val="808080">
                  <a:alpha val="25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6038" name="Oval 22"/>
              <p:cNvSpPr>
                <a:spLocks noChangeArrowheads="1"/>
              </p:cNvSpPr>
              <p:nvPr/>
            </p:nvSpPr>
            <p:spPr bwMode="gray">
              <a:xfrm>
                <a:off x="2623" y="1330"/>
                <a:ext cx="1026" cy="1026"/>
              </a:xfrm>
              <a:prstGeom prst="ellipse">
                <a:avLst/>
              </a:prstGeom>
              <a:solidFill>
                <a:srgbClr val="808080">
                  <a:alpha val="30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6039" name="Oval 23"/>
              <p:cNvSpPr>
                <a:spLocks noChangeArrowheads="1"/>
              </p:cNvSpPr>
              <p:nvPr/>
            </p:nvSpPr>
            <p:spPr bwMode="gray">
              <a:xfrm>
                <a:off x="2637" y="1346"/>
                <a:ext cx="993" cy="994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36078"/>
                      <a:invGamma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86040" name="Oval 24"/>
            <p:cNvSpPr>
              <a:spLocks noChangeArrowheads="1"/>
            </p:cNvSpPr>
            <p:nvPr/>
          </p:nvSpPr>
          <p:spPr bwMode="gray">
            <a:xfrm>
              <a:off x="2322" y="845"/>
              <a:ext cx="1054" cy="1054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571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6042" name="Rectangle 26"/>
          <p:cNvSpPr>
            <a:spLocks noChangeArrowheads="1"/>
          </p:cNvSpPr>
          <p:nvPr/>
        </p:nvSpPr>
        <p:spPr bwMode="auto">
          <a:xfrm>
            <a:off x="2786050" y="2857496"/>
            <a:ext cx="5429288" cy="144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marL="342900" indent="-342900" eaLnBrk="0" hangingPunc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пространства предполагает возможность изменений</a:t>
            </a:r>
          </a:p>
          <a:p>
            <a:pPr marL="342900" indent="-342900" eaLnBrk="0" hangingPunc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предметно пространственной среды в зависимости</a:t>
            </a:r>
          </a:p>
          <a:p>
            <a:pPr marL="342900" indent="-342900" eaLnBrk="0" hangingPunc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 образовательной ситуации, в том числе от</a:t>
            </a:r>
          </a:p>
          <a:p>
            <a:pPr marL="342900" indent="-342900" eaLnBrk="0" hangingPunc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Меняющихся  интересов и возможностей детей.</a:t>
            </a:r>
          </a:p>
          <a:p>
            <a:pPr marL="342900" indent="-342900" eaLnBrk="0" hangingPunct="0"/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86045" name="AutoShape 29"/>
          <p:cNvSpPr>
            <a:spLocks noChangeArrowheads="1"/>
          </p:cNvSpPr>
          <p:nvPr/>
        </p:nvSpPr>
        <p:spPr bwMode="ltGray">
          <a:xfrm>
            <a:off x="2571736" y="4357694"/>
            <a:ext cx="6572264" cy="1857388"/>
          </a:xfrm>
          <a:prstGeom prst="homePlate">
            <a:avLst>
              <a:gd name="adj" fmla="val 51551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70196"/>
                  <a:invGamma/>
                </a:schemeClr>
              </a:gs>
            </a:gsLst>
            <a:lin ang="0" scaled="1"/>
          </a:gradFill>
          <a:ln w="19050">
            <a:miter lim="800000"/>
            <a:headEnd/>
            <a:tailEnd/>
          </a:ln>
          <a:effectLst/>
          <a:scene3d>
            <a:camera prst="legacyObliqueBottomLeft"/>
            <a:lightRig rig="legacyFlat3" dir="b"/>
          </a:scene3d>
          <a:sp3d extrusionH="430200" prstMaterial="legacyMetal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86054" name="Rectangle 38"/>
          <p:cNvSpPr>
            <a:spLocks noChangeArrowheads="1"/>
          </p:cNvSpPr>
          <p:nvPr/>
        </p:nvSpPr>
        <p:spPr bwMode="white">
          <a:xfrm>
            <a:off x="785786" y="5715016"/>
            <a:ext cx="950913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rgbClr val="F8F8F8"/>
                </a:solidFill>
              </a:rPr>
              <a:t>Product</a:t>
            </a:r>
          </a:p>
        </p:txBody>
      </p:sp>
      <p:sp>
        <p:nvSpPr>
          <p:cNvPr id="86055" name="Rectangle 39"/>
          <p:cNvSpPr>
            <a:spLocks noChangeArrowheads="1"/>
          </p:cNvSpPr>
          <p:nvPr/>
        </p:nvSpPr>
        <p:spPr bwMode="auto">
          <a:xfrm>
            <a:off x="2643174" y="4286256"/>
            <a:ext cx="6072230" cy="22775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just" eaLnBrk="0" hangingPunct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предполагает:</a:t>
            </a:r>
          </a:p>
          <a:p>
            <a:pPr algn="just"/>
            <a:r>
              <a:rPr lang="ru-RU" sz="1400" b="1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возможность разнообразного использования различных составляющих предметной среды, например, детской мебели, матов, мягких модулей, ширм и т.д.;</a:t>
            </a:r>
          </a:p>
          <a:p>
            <a:pPr algn="just"/>
            <a:r>
              <a:rPr lang="ru-RU" sz="1400" b="1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наличие в организации или группе полифункциональных (не обладающих жестко закрепленным способом употребления) предметов, в том числе природных материалов, пригодных для использования в разных видах детской активности (в том числе в качестве предметов-заместителей в детской игре).</a:t>
            </a:r>
          </a:p>
          <a:p>
            <a:pPr marL="342900" indent="-342900" eaLnBrk="0" hangingPunct="0"/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86057" name="Rectangle 41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2530624" cy="583282"/>
          </a:xfrm>
        </p:spPr>
        <p:txBody>
          <a:bodyPr/>
          <a:lstStyle/>
          <a:p>
            <a:r>
              <a:rPr lang="ru-RU" sz="3200" dirty="0" smtClean="0"/>
              <a:t>Принципы</a:t>
            </a:r>
            <a:endParaRPr lang="en-US" sz="3200" dirty="0"/>
          </a:p>
        </p:txBody>
      </p:sp>
      <p:grpSp>
        <p:nvGrpSpPr>
          <p:cNvPr id="59" name="Group 30"/>
          <p:cNvGrpSpPr>
            <a:grpSpLocks/>
          </p:cNvGrpSpPr>
          <p:nvPr/>
        </p:nvGrpSpPr>
        <p:grpSpPr bwMode="auto">
          <a:xfrm>
            <a:off x="0" y="4357694"/>
            <a:ext cx="2786050" cy="1909768"/>
            <a:chOff x="2161" y="696"/>
            <a:chExt cx="1360" cy="1356"/>
          </a:xfrm>
        </p:grpSpPr>
        <p:grpSp>
          <p:nvGrpSpPr>
            <p:cNvPr id="60" name="Group 31"/>
            <p:cNvGrpSpPr>
              <a:grpSpLocks/>
            </p:cNvGrpSpPr>
            <p:nvPr/>
          </p:nvGrpSpPr>
          <p:grpSpPr bwMode="auto">
            <a:xfrm>
              <a:off x="2161" y="696"/>
              <a:ext cx="1360" cy="1356"/>
              <a:chOff x="2508" y="1231"/>
              <a:chExt cx="1248" cy="1240"/>
            </a:xfrm>
          </p:grpSpPr>
          <p:sp>
            <p:nvSpPr>
              <p:cNvPr id="62" name="Oval 32"/>
              <p:cNvSpPr>
                <a:spLocks noChangeArrowheads="1"/>
              </p:cNvSpPr>
              <p:nvPr/>
            </p:nvSpPr>
            <p:spPr bwMode="gray">
              <a:xfrm>
                <a:off x="2508" y="1231"/>
                <a:ext cx="1248" cy="1240"/>
              </a:xfrm>
              <a:prstGeom prst="ellipse">
                <a:avLst/>
              </a:prstGeom>
              <a:solidFill>
                <a:srgbClr val="808080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3" name="Oval 33"/>
              <p:cNvSpPr>
                <a:spLocks noChangeArrowheads="1"/>
              </p:cNvSpPr>
              <p:nvPr/>
            </p:nvSpPr>
            <p:spPr bwMode="gray">
              <a:xfrm>
                <a:off x="2541" y="1256"/>
                <a:ext cx="1190" cy="1190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26275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4" name="Oval 34"/>
              <p:cNvSpPr>
                <a:spLocks noChangeArrowheads="1"/>
              </p:cNvSpPr>
              <p:nvPr/>
            </p:nvSpPr>
            <p:spPr bwMode="gray">
              <a:xfrm>
                <a:off x="2590" y="1305"/>
                <a:ext cx="1092" cy="1092"/>
              </a:xfrm>
              <a:prstGeom prst="ellipse">
                <a:avLst/>
              </a:prstGeom>
              <a:solidFill>
                <a:srgbClr val="808080">
                  <a:alpha val="25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5" name="Oval 35"/>
              <p:cNvSpPr>
                <a:spLocks noChangeArrowheads="1"/>
              </p:cNvSpPr>
              <p:nvPr/>
            </p:nvSpPr>
            <p:spPr bwMode="gray">
              <a:xfrm>
                <a:off x="2623" y="1330"/>
                <a:ext cx="1026" cy="1026"/>
              </a:xfrm>
              <a:prstGeom prst="ellipse">
                <a:avLst/>
              </a:prstGeom>
              <a:solidFill>
                <a:srgbClr val="808080">
                  <a:alpha val="30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6" name="Oval 36"/>
              <p:cNvSpPr>
                <a:spLocks noChangeArrowheads="1"/>
              </p:cNvSpPr>
              <p:nvPr/>
            </p:nvSpPr>
            <p:spPr bwMode="gray">
              <a:xfrm>
                <a:off x="2637" y="1346"/>
                <a:ext cx="993" cy="994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36078"/>
                      <a:invGamma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" name="Oval 37"/>
            <p:cNvSpPr>
              <a:spLocks noChangeArrowheads="1"/>
            </p:cNvSpPr>
            <p:nvPr/>
          </p:nvSpPr>
          <p:spPr bwMode="gray">
            <a:xfrm>
              <a:off x="2322" y="845"/>
              <a:ext cx="1054" cy="105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571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7" name="Прямоугольник 66"/>
          <p:cNvSpPr/>
          <p:nvPr/>
        </p:nvSpPr>
        <p:spPr>
          <a:xfrm>
            <a:off x="214282" y="1428736"/>
            <a:ext cx="21241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Насыщенность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0" y="3357562"/>
            <a:ext cx="26431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Трансформируемось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0" y="5072074"/>
            <a:ext cx="2857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Полифункциональность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2471726" cy="428628"/>
          </a:xfrm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Принципы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gray">
          <a:xfrm>
            <a:off x="4643438" y="1357298"/>
            <a:ext cx="22479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>
                <a:solidFill>
                  <a:srgbClr val="FFFFFF"/>
                </a:solidFill>
              </a:rPr>
              <a:t>1,000,000</a:t>
            </a:r>
          </a:p>
        </p:txBody>
      </p:sp>
      <p:sp>
        <p:nvSpPr>
          <p:cNvPr id="14" name="AutoShape 2"/>
          <p:cNvSpPr>
            <a:spLocks noChangeArrowheads="1"/>
          </p:cNvSpPr>
          <p:nvPr/>
        </p:nvSpPr>
        <p:spPr bwMode="gray">
          <a:xfrm>
            <a:off x="2071670" y="785794"/>
            <a:ext cx="7072330" cy="2000264"/>
          </a:xfrm>
          <a:prstGeom prst="chevron">
            <a:avLst>
              <a:gd name="adj" fmla="val 53225"/>
            </a:avLst>
          </a:prstGeom>
          <a:gradFill rotWithShape="1">
            <a:gsLst>
              <a:gs pos="0">
                <a:schemeClr val="accent1">
                  <a:gamma/>
                  <a:shade val="69804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19050">
            <a:miter lim="800000"/>
            <a:headEnd/>
            <a:tailEnd/>
          </a:ln>
          <a:effectLst/>
          <a:scene3d>
            <a:camera prst="legacyPerspectiveBottomLeft"/>
            <a:lightRig rig="legacyFlat4" dir="b"/>
          </a:scene3d>
          <a:sp3d extrusionH="430200" prstMaterial="legacyMetal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 dirty="0"/>
          </a:p>
        </p:txBody>
      </p:sp>
      <p:sp>
        <p:nvSpPr>
          <p:cNvPr id="17" name="AutoShape 16"/>
          <p:cNvSpPr>
            <a:spLocks noChangeArrowheads="1"/>
          </p:cNvSpPr>
          <p:nvPr/>
        </p:nvSpPr>
        <p:spPr bwMode="gray">
          <a:xfrm>
            <a:off x="2357422" y="2924944"/>
            <a:ext cx="6786578" cy="2088232"/>
          </a:xfrm>
          <a:prstGeom prst="homePlate">
            <a:avLst>
              <a:gd name="adj" fmla="val 51551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70196"/>
                  <a:invGamma/>
                </a:schemeClr>
              </a:gs>
            </a:gsLst>
            <a:lin ang="0" scaled="1"/>
          </a:gradFill>
          <a:ln w="19050">
            <a:miter lim="800000"/>
            <a:headEnd/>
            <a:tailEnd/>
          </a:ln>
          <a:effectLst/>
          <a:scene3d>
            <a:camera prst="legacyObliqueBottomLeft"/>
            <a:lightRig rig="legacyFlat3" dir="b"/>
          </a:scene3d>
          <a:sp3d extrusionH="430200" prstMaterial="legacyMetal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0" y="2996952"/>
            <a:ext cx="2643174" cy="1909768"/>
            <a:chOff x="2161" y="696"/>
            <a:chExt cx="1360" cy="1356"/>
          </a:xfrm>
        </p:grpSpPr>
        <p:grpSp>
          <p:nvGrpSpPr>
            <p:cNvPr id="19" name="Group 18"/>
            <p:cNvGrpSpPr>
              <a:grpSpLocks/>
            </p:cNvGrpSpPr>
            <p:nvPr/>
          </p:nvGrpSpPr>
          <p:grpSpPr bwMode="auto">
            <a:xfrm>
              <a:off x="2161" y="696"/>
              <a:ext cx="1360" cy="1356"/>
              <a:chOff x="2508" y="1231"/>
              <a:chExt cx="1248" cy="1240"/>
            </a:xfrm>
          </p:grpSpPr>
          <p:sp>
            <p:nvSpPr>
              <p:cNvPr id="21" name="Oval 19"/>
              <p:cNvSpPr>
                <a:spLocks noChangeArrowheads="1"/>
              </p:cNvSpPr>
              <p:nvPr/>
            </p:nvSpPr>
            <p:spPr bwMode="gray">
              <a:xfrm>
                <a:off x="2508" y="1231"/>
                <a:ext cx="1248" cy="1240"/>
              </a:xfrm>
              <a:prstGeom prst="ellipse">
                <a:avLst/>
              </a:prstGeom>
              <a:solidFill>
                <a:srgbClr val="808080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2" name="Oval 20"/>
              <p:cNvSpPr>
                <a:spLocks noChangeArrowheads="1"/>
              </p:cNvSpPr>
              <p:nvPr/>
            </p:nvSpPr>
            <p:spPr bwMode="gray">
              <a:xfrm>
                <a:off x="2541" y="1256"/>
                <a:ext cx="1190" cy="1190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26275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3" name="Oval 21"/>
              <p:cNvSpPr>
                <a:spLocks noChangeArrowheads="1"/>
              </p:cNvSpPr>
              <p:nvPr/>
            </p:nvSpPr>
            <p:spPr bwMode="gray">
              <a:xfrm>
                <a:off x="2590" y="1305"/>
                <a:ext cx="1092" cy="1092"/>
              </a:xfrm>
              <a:prstGeom prst="ellipse">
                <a:avLst/>
              </a:prstGeom>
              <a:solidFill>
                <a:srgbClr val="808080">
                  <a:alpha val="25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4" name="Oval 22"/>
              <p:cNvSpPr>
                <a:spLocks noChangeArrowheads="1"/>
              </p:cNvSpPr>
              <p:nvPr/>
            </p:nvSpPr>
            <p:spPr bwMode="gray">
              <a:xfrm>
                <a:off x="2623" y="1330"/>
                <a:ext cx="1026" cy="1026"/>
              </a:xfrm>
              <a:prstGeom prst="ellipse">
                <a:avLst/>
              </a:prstGeom>
              <a:solidFill>
                <a:srgbClr val="808080">
                  <a:alpha val="30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" name="Oval 23"/>
              <p:cNvSpPr>
                <a:spLocks noChangeArrowheads="1"/>
              </p:cNvSpPr>
              <p:nvPr/>
            </p:nvSpPr>
            <p:spPr bwMode="gray">
              <a:xfrm>
                <a:off x="2637" y="1346"/>
                <a:ext cx="993" cy="994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36078"/>
                      <a:invGamma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0" name="Oval 24"/>
            <p:cNvSpPr>
              <a:spLocks noChangeArrowheads="1"/>
            </p:cNvSpPr>
            <p:nvPr/>
          </p:nvSpPr>
          <p:spPr bwMode="gray">
            <a:xfrm>
              <a:off x="2322" y="845"/>
              <a:ext cx="1054" cy="1054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571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dirty="0" smtClean="0"/>
                <a:t>Доступность</a:t>
              </a:r>
              <a:endParaRPr lang="ru-RU" dirty="0"/>
            </a:p>
          </p:txBody>
        </p:sp>
      </p:grpSp>
      <p:sp>
        <p:nvSpPr>
          <p:cNvPr id="38" name="AutoShape 29"/>
          <p:cNvSpPr>
            <a:spLocks noChangeArrowheads="1"/>
          </p:cNvSpPr>
          <p:nvPr/>
        </p:nvSpPr>
        <p:spPr bwMode="ltGray">
          <a:xfrm>
            <a:off x="2571736" y="5229200"/>
            <a:ext cx="6572264" cy="1345922"/>
          </a:xfrm>
          <a:prstGeom prst="homePlate">
            <a:avLst>
              <a:gd name="adj" fmla="val 51551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70196"/>
                  <a:invGamma/>
                </a:schemeClr>
              </a:gs>
            </a:gsLst>
            <a:lin ang="0" scaled="1"/>
          </a:gradFill>
          <a:ln w="19050">
            <a:miter lim="800000"/>
            <a:headEnd/>
            <a:tailEnd/>
          </a:ln>
          <a:effectLst/>
          <a:scene3d>
            <a:camera prst="legacyObliqueBottomLeft"/>
            <a:lightRig rig="legacyFlat3" dir="b"/>
          </a:scene3d>
          <a:sp3d extrusionH="430200" prstMaterial="legacyMetal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40" name="Oval 37"/>
          <p:cNvSpPr>
            <a:spLocks noChangeArrowheads="1"/>
          </p:cNvSpPr>
          <p:nvPr/>
        </p:nvSpPr>
        <p:spPr bwMode="gray">
          <a:xfrm>
            <a:off x="179512" y="5013176"/>
            <a:ext cx="2448272" cy="1728191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5715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dirty="0" smtClean="0"/>
              <a:t>Безопасность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357158" y="1643050"/>
            <a:ext cx="22138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CFCFC"/>
                </a:solidFill>
              </a:rPr>
              <a:t>Вариативность </a:t>
            </a:r>
            <a:endParaRPr lang="ru-RU" sz="2000" b="1" dirty="0">
              <a:solidFill>
                <a:srgbClr val="FCFCFC"/>
              </a:solidFill>
            </a:endParaRPr>
          </a:p>
        </p:txBody>
      </p:sp>
      <p:sp>
        <p:nvSpPr>
          <p:cNvPr id="44" name="Rectangle 26"/>
          <p:cNvSpPr>
            <a:spLocks noChangeArrowheads="1"/>
          </p:cNvSpPr>
          <p:nvPr/>
        </p:nvSpPr>
        <p:spPr bwMode="auto">
          <a:xfrm>
            <a:off x="2714612" y="785794"/>
            <a:ext cx="5429288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marL="342900" indent="-342900" eaLnBrk="0" hangingPunct="0"/>
            <a:endParaRPr lang="ru-RU" sz="1600" dirty="0" smtClean="0">
              <a:solidFill>
                <a:srgbClr val="FFFFFF"/>
              </a:solidFill>
            </a:endParaRPr>
          </a:p>
          <a:p>
            <a:pPr marL="342900" indent="-342900" eaLnBrk="0" hangingPunct="0"/>
            <a:endParaRPr lang="ru-RU" sz="1600" dirty="0" smtClean="0">
              <a:solidFill>
                <a:srgbClr val="FFFFFF"/>
              </a:solidFill>
            </a:endParaRPr>
          </a:p>
          <a:p>
            <a:pPr marL="342900" indent="-342900" eaLnBrk="0" hangingPunct="0"/>
            <a:endParaRPr lang="ru-RU" sz="1600" dirty="0" smtClean="0">
              <a:solidFill>
                <a:srgbClr val="FFFFFF"/>
              </a:solidFill>
            </a:endParaRPr>
          </a:p>
          <a:p>
            <a:pPr marL="342900" indent="-342900" eaLnBrk="0" hangingPunct="0"/>
            <a:endParaRPr lang="ru-RU" sz="1600" dirty="0" smtClean="0">
              <a:solidFill>
                <a:srgbClr val="FFFFFF"/>
              </a:solidFill>
            </a:endParaRPr>
          </a:p>
          <a:p>
            <a:pPr marL="342900" indent="-342900" eaLnBrk="0" hangingPunct="0"/>
            <a:endParaRPr lang="ru-RU" sz="1600" dirty="0" smtClean="0">
              <a:solidFill>
                <a:srgbClr val="FFFFFF"/>
              </a:solidFill>
            </a:endParaRPr>
          </a:p>
          <a:p>
            <a:pPr marL="342900" indent="-342900" eaLnBrk="0" hangingPunct="0"/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 rot="10800000" flipV="1">
            <a:off x="2714612" y="846925"/>
            <a:ext cx="571504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CFCF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предполагает: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FCFCF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CFCF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наличие в Организации или Группе различных пространств (для игры, конструирования, уединения и пр.), а также разнообразных материалов, игр, игрушек и оборудования, обеспечивающих свободный выбор детей;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FCFCF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CFCF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периодическую сменяемость игрового материала, появление новых предметов, стимулирующих игровую, двигательную, познавательную и исследовательскую активность детей.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FCFCF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6" name="Group 4"/>
          <p:cNvGrpSpPr>
            <a:grpSpLocks noGrp="1"/>
          </p:cNvGrpSpPr>
          <p:nvPr>
            <p:ph type="body" sz="half" idx="1"/>
          </p:nvPr>
        </p:nvGrpSpPr>
        <p:grpSpPr bwMode="auto">
          <a:xfrm>
            <a:off x="214282" y="785794"/>
            <a:ext cx="2643174" cy="1928826"/>
            <a:chOff x="2161" y="696"/>
            <a:chExt cx="1360" cy="1356"/>
          </a:xfrm>
        </p:grpSpPr>
        <p:grpSp>
          <p:nvGrpSpPr>
            <p:cNvPr id="47" name="Group 5"/>
            <p:cNvGrpSpPr>
              <a:grpSpLocks/>
            </p:cNvGrpSpPr>
            <p:nvPr/>
          </p:nvGrpSpPr>
          <p:grpSpPr bwMode="auto">
            <a:xfrm>
              <a:off x="2161" y="696"/>
              <a:ext cx="1360" cy="1356"/>
              <a:chOff x="2508" y="1231"/>
              <a:chExt cx="1248" cy="1240"/>
            </a:xfrm>
          </p:grpSpPr>
          <p:sp>
            <p:nvSpPr>
              <p:cNvPr id="49" name="Oval 6"/>
              <p:cNvSpPr>
                <a:spLocks noChangeArrowheads="1"/>
              </p:cNvSpPr>
              <p:nvPr/>
            </p:nvSpPr>
            <p:spPr bwMode="gray">
              <a:xfrm>
                <a:off x="2508" y="1231"/>
                <a:ext cx="1248" cy="1240"/>
              </a:xfrm>
              <a:prstGeom prst="ellipse">
                <a:avLst/>
              </a:prstGeom>
              <a:solidFill>
                <a:srgbClr val="808080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0" name="Oval 7"/>
              <p:cNvSpPr>
                <a:spLocks noChangeArrowheads="1"/>
              </p:cNvSpPr>
              <p:nvPr/>
            </p:nvSpPr>
            <p:spPr bwMode="gray">
              <a:xfrm>
                <a:off x="2541" y="1256"/>
                <a:ext cx="1190" cy="1190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26275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" name="Oval 8"/>
              <p:cNvSpPr>
                <a:spLocks noChangeArrowheads="1"/>
              </p:cNvSpPr>
              <p:nvPr/>
            </p:nvSpPr>
            <p:spPr bwMode="gray">
              <a:xfrm>
                <a:off x="2590" y="1305"/>
                <a:ext cx="1092" cy="1092"/>
              </a:xfrm>
              <a:prstGeom prst="ellipse">
                <a:avLst/>
              </a:prstGeom>
              <a:solidFill>
                <a:srgbClr val="808080">
                  <a:alpha val="25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" name="Oval 9"/>
              <p:cNvSpPr>
                <a:spLocks noChangeArrowheads="1"/>
              </p:cNvSpPr>
              <p:nvPr/>
            </p:nvSpPr>
            <p:spPr bwMode="gray">
              <a:xfrm>
                <a:off x="2623" y="1330"/>
                <a:ext cx="1026" cy="1026"/>
              </a:xfrm>
              <a:prstGeom prst="ellipse">
                <a:avLst/>
              </a:prstGeom>
              <a:solidFill>
                <a:srgbClr val="808080">
                  <a:alpha val="30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3" name="Oval 10"/>
              <p:cNvSpPr>
                <a:spLocks noChangeArrowheads="1"/>
              </p:cNvSpPr>
              <p:nvPr/>
            </p:nvSpPr>
            <p:spPr bwMode="gray">
              <a:xfrm>
                <a:off x="2637" y="1346"/>
                <a:ext cx="993" cy="994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36078"/>
                      <a:invGamma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8" name="Oval 11"/>
            <p:cNvSpPr>
              <a:spLocks noChangeArrowheads="1"/>
            </p:cNvSpPr>
            <p:nvPr/>
          </p:nvSpPr>
          <p:spPr bwMode="gray">
            <a:xfrm>
              <a:off x="2322" y="796"/>
              <a:ext cx="1054" cy="1103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571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642910" y="1500174"/>
            <a:ext cx="19605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CFCFC"/>
                </a:solidFill>
                <a:latin typeface="Times New Roman" pitchFamily="18" charset="0"/>
                <a:cs typeface="Times New Roman" pitchFamily="18" charset="0"/>
              </a:rPr>
              <a:t>Вариативность</a:t>
            </a:r>
            <a:endParaRPr lang="ru-RU" sz="2000" b="1" dirty="0">
              <a:solidFill>
                <a:srgbClr val="FCFCF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555776" y="2910136"/>
            <a:ext cx="576064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предполагает: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доступность для воспитанников, в том числе детей с ограниченными возможностями здоровья и детей-инвалидов, всех помещений, где осуществляется образовательная деятельность;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свободный доступ детей, в том числе детей с ограниченными возможностями здоровья, к играм, игрушкам, материалам, пособиям, обеспечивающим все основные виды детской активности;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исправность и сохранность материалов и оборудования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71800" y="5445224"/>
            <a:ext cx="568761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Безопасность предметно-пространственной среды предполагает соответствие всех ее элементов требованиям по обеспечению надежности и безопасности их использования.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511274"/>
          </a:xfrm>
        </p:spPr>
        <p:txBody>
          <a:bodyPr/>
          <a:lstStyle/>
          <a:p>
            <a:pPr algn="ctr"/>
            <a:r>
              <a:rPr lang="ru-RU" sz="2400" dirty="0" smtClean="0"/>
              <a:t>Образовательные программы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268760"/>
            <a:ext cx="51125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1600" b="1" i="1" dirty="0" smtClean="0">
                <a:solidFill>
                  <a:srgbClr val="00B050"/>
                </a:solidFill>
              </a:rPr>
              <a:t>Основная  общеобразовательная  программа  - образовательная программа</a:t>
            </a:r>
            <a:endParaRPr lang="ru-RU" sz="1600" i="1" dirty="0" smtClean="0">
              <a:solidFill>
                <a:srgbClr val="00B050"/>
              </a:solidFill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600" b="1" i="1" dirty="0" smtClean="0">
                <a:solidFill>
                  <a:srgbClr val="00B050"/>
                </a:solidFill>
              </a:rPr>
              <a:t>дошкольного образования в группах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600" b="1" i="1" dirty="0" smtClean="0">
                <a:solidFill>
                  <a:srgbClr val="00B050"/>
                </a:solidFill>
              </a:rPr>
              <a:t>общеразвивающей направленности для детей  в возрасте от 1 года 6 месяцев до 3 лет</a:t>
            </a:r>
            <a:r>
              <a:rPr lang="ru-RU" sz="1600" i="1" dirty="0" smtClean="0">
                <a:solidFill>
                  <a:srgbClr val="00B050"/>
                </a:solidFill>
              </a:rPr>
              <a:t> 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600" b="1" i="1" dirty="0" smtClean="0">
                <a:solidFill>
                  <a:srgbClr val="00B050"/>
                </a:solidFill>
              </a:rPr>
              <a:t>( нормативный срок освоения  2  года)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95936" y="3717032"/>
            <a:ext cx="52920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Основная  общеобразовательная  </a:t>
            </a:r>
          </a:p>
          <a:p>
            <a:pPr algn="ctr" eaLnBrk="1" hangingPunct="1">
              <a:defRPr/>
            </a:pPr>
            <a:r>
              <a:rPr lang="ru-R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программа  - образовательная программа дошкольного образования в группах общеразвивающей направленности с приоритетным осуществлением  развития воспитанников по познавательно-речевому направлению  для  детей  в возрасте </a:t>
            </a:r>
          </a:p>
          <a:p>
            <a:pPr algn="ctr" eaLnBrk="1" hangingPunct="1">
              <a:defRPr/>
            </a:pPr>
            <a:r>
              <a:rPr lang="ru-R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от 3  лет до 7 лет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6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 нормативный срок освоения 4 года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Рисунок 9" descr="PA15015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725" y="981075"/>
            <a:ext cx="3455739" cy="245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0" descr="PA14011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356992"/>
            <a:ext cx="3732212" cy="279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3" name="Oval 9"/>
          <p:cNvSpPr>
            <a:spLocks noChangeArrowheads="1"/>
          </p:cNvSpPr>
          <p:nvPr/>
        </p:nvSpPr>
        <p:spPr bwMode="gray">
          <a:xfrm>
            <a:off x="4295775" y="3176588"/>
            <a:ext cx="895350" cy="895350"/>
          </a:xfrm>
          <a:prstGeom prst="ellipse">
            <a:avLst/>
          </a:prstGeom>
          <a:solidFill>
            <a:srgbClr val="C0C0C0">
              <a:alpha val="50000"/>
            </a:srgbClr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474" name="Rectangle 10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8229600" cy="648072"/>
          </a:xfrm>
        </p:spPr>
        <p:txBody>
          <a:bodyPr/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Модель развивающей предметно-пространственной среды для  воспитанников от 1 года 6 месяцев до 3 лет</a:t>
            </a:r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grpSp>
        <p:nvGrpSpPr>
          <p:cNvPr id="62475" name="Group 11"/>
          <p:cNvGrpSpPr>
            <a:grpSpLocks/>
          </p:cNvGrpSpPr>
          <p:nvPr/>
        </p:nvGrpSpPr>
        <p:grpSpPr bwMode="auto">
          <a:xfrm>
            <a:off x="1403648" y="1412776"/>
            <a:ext cx="2154287" cy="1384300"/>
            <a:chOff x="2064" y="1008"/>
            <a:chExt cx="722" cy="872"/>
          </a:xfrm>
        </p:grpSpPr>
        <p:sp>
          <p:nvSpPr>
            <p:cNvPr id="62476" name="Oval 12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000"/>
              </a:srgbClr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62477" name="Group 13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62478" name="Picture 14" descr="circuler_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</p:spPr>
          </p:pic>
          <p:sp>
            <p:nvSpPr>
              <p:cNvPr id="62479" name="Oval 15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hlink">
                  <a:alpha val="50000"/>
                </a:scheme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62480" name="Picture 16" descr="light_shadow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14285"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</p:spPr>
          </p:pic>
          <p:grpSp>
            <p:nvGrpSpPr>
              <p:cNvPr id="62481" name="Group 17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62482" name="Group 18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62483" name="AutoShape 19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484" name="AutoShape 20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485" name="AutoShape 21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486" name="AutoShape 22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2487" name="Group 23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62488" name="AutoShape 24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489" name="AutoShape 25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490" name="AutoShape 26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491" name="AutoShape 27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62492" name="Group 28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62493" name="Group 29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62494" name="AutoShape 30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495" name="AutoShape 31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496" name="AutoShape 32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497" name="AutoShape 33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62498" name="Group 34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62499" name="AutoShape 35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500" name="AutoShape 36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501" name="AutoShape 37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502" name="AutoShape 38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62503" name="Rectangle 39"/>
            <p:cNvSpPr>
              <a:spLocks noChangeArrowheads="1"/>
            </p:cNvSpPr>
            <p:nvPr/>
          </p:nvSpPr>
          <p:spPr bwMode="gray">
            <a:xfrm>
              <a:off x="2233" y="1189"/>
              <a:ext cx="379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flatTx/>
            </a:bodyPr>
            <a:lstStyle/>
            <a:p>
              <a:pPr algn="ctr"/>
              <a:r>
                <a:rPr lang="ru-RU" sz="1600" b="1" dirty="0" smtClean="0">
                  <a:solidFill>
                    <a:srgbClr val="000000"/>
                  </a:solidFill>
                </a:rPr>
                <a:t>Книжный</a:t>
              </a:r>
            </a:p>
            <a:p>
              <a:pPr algn="ctr"/>
              <a:r>
                <a:rPr lang="ru-RU" sz="1600" b="1" dirty="0" smtClean="0">
                  <a:solidFill>
                    <a:srgbClr val="000000"/>
                  </a:solidFill>
                </a:rPr>
                <a:t>Уголок </a:t>
              </a:r>
              <a:endParaRPr lang="en-US" sz="16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2504" name="Group 40"/>
          <p:cNvGrpSpPr>
            <a:grpSpLocks/>
          </p:cNvGrpSpPr>
          <p:nvPr/>
        </p:nvGrpSpPr>
        <p:grpSpPr bwMode="auto">
          <a:xfrm>
            <a:off x="971600" y="2924944"/>
            <a:ext cx="1866255" cy="1384300"/>
            <a:chOff x="2064" y="1008"/>
            <a:chExt cx="722" cy="872"/>
          </a:xfrm>
        </p:grpSpPr>
        <p:sp>
          <p:nvSpPr>
            <p:cNvPr id="62505" name="Oval 41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000"/>
              </a:srgbClr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62506" name="Group 42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62507" name="Picture 43" descr="circuler_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</p:spPr>
          </p:pic>
          <p:sp>
            <p:nvSpPr>
              <p:cNvPr id="62508" name="Oval 44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accent2">
                  <a:alpha val="50000"/>
                </a:scheme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62509" name="Picture 45" descr="light_shadow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14285"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</p:spPr>
          </p:pic>
          <p:grpSp>
            <p:nvGrpSpPr>
              <p:cNvPr id="62510" name="Group 46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62511" name="Group 47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62512" name="AutoShape 48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513" name="AutoShape 49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514" name="AutoShape 50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515" name="AutoShape 51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2516" name="Group 52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62517" name="AutoShape 53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518" name="AutoShape 54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519" name="AutoShape 55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520" name="AutoShape 56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62521" name="Group 57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62522" name="Group 58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62523" name="AutoShape 59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524" name="AutoShape 60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525" name="AutoShape 61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526" name="AutoShape 62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62527" name="Group 63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62528" name="AutoShape 64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529" name="AutoShape 65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530" name="AutoShape 66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531" name="AutoShape 67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62532" name="Rectangle 68"/>
            <p:cNvSpPr>
              <a:spLocks noChangeArrowheads="1"/>
            </p:cNvSpPr>
            <p:nvPr/>
          </p:nvSpPr>
          <p:spPr bwMode="gray">
            <a:xfrm>
              <a:off x="2203" y="1189"/>
              <a:ext cx="452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flatTx/>
            </a:bodyPr>
            <a:lstStyle/>
            <a:p>
              <a:pPr algn="ctr"/>
              <a:r>
                <a:rPr lang="ru-RU" sz="1600" b="1" dirty="0" smtClean="0">
                  <a:solidFill>
                    <a:srgbClr val="000000"/>
                  </a:solidFill>
                </a:rPr>
                <a:t>Уголок </a:t>
              </a:r>
            </a:p>
            <a:p>
              <a:pPr algn="ctr"/>
              <a:r>
                <a:rPr lang="ru-RU" sz="1600" b="1" dirty="0" smtClean="0">
                  <a:solidFill>
                    <a:srgbClr val="000000"/>
                  </a:solidFill>
                </a:rPr>
                <a:t>ряженья</a:t>
              </a:r>
              <a:r>
                <a:rPr lang="en-US" sz="1600" b="1" dirty="0" smtClean="0">
                  <a:solidFill>
                    <a:srgbClr val="000000"/>
                  </a:solidFill>
                </a:rPr>
                <a:t>x</a:t>
              </a:r>
              <a:endParaRPr lang="en-US" sz="16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2533" name="Group 69"/>
          <p:cNvGrpSpPr>
            <a:grpSpLocks/>
          </p:cNvGrpSpPr>
          <p:nvPr/>
        </p:nvGrpSpPr>
        <p:grpSpPr bwMode="auto">
          <a:xfrm>
            <a:off x="3707904" y="5301208"/>
            <a:ext cx="1960373" cy="1347788"/>
            <a:chOff x="2064" y="1031"/>
            <a:chExt cx="756" cy="849"/>
          </a:xfrm>
        </p:grpSpPr>
        <p:sp>
          <p:nvSpPr>
            <p:cNvPr id="62534" name="Oval 70"/>
            <p:cNvSpPr>
              <a:spLocks noChangeArrowheads="1"/>
            </p:cNvSpPr>
            <p:nvPr/>
          </p:nvSpPr>
          <p:spPr bwMode="gray">
            <a:xfrm>
              <a:off x="2064" y="1144"/>
              <a:ext cx="722" cy="727"/>
            </a:xfrm>
            <a:prstGeom prst="ellipse">
              <a:avLst/>
            </a:prstGeom>
            <a:solidFill>
              <a:srgbClr val="EAEAEA">
                <a:alpha val="50000"/>
              </a:srgbClr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62535" name="Group 71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62536" name="Picture 72" descr="circuler_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</p:spPr>
          </p:pic>
          <p:sp>
            <p:nvSpPr>
              <p:cNvPr id="62537" name="Oval 73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accent1">
                  <a:alpha val="50000"/>
                </a:scheme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62538" name="Picture 74" descr="light_shadow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14285"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</p:spPr>
          </p:pic>
          <p:grpSp>
            <p:nvGrpSpPr>
              <p:cNvPr id="62539" name="Group 75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62540" name="Group 76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62541" name="AutoShape 7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542" name="AutoShape 7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543" name="AutoShape 7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544" name="AutoShape 8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2545" name="Group 81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62546" name="AutoShape 8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547" name="AutoShape 8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548" name="AutoShape 8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549" name="AutoShape 8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62550" name="Group 86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62551" name="Group 87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62552" name="AutoShape 88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553" name="AutoShape 89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554" name="AutoShape 90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555" name="AutoShape 91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62556" name="Group 92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62557" name="AutoShape 93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558" name="AutoShape 94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559" name="AutoShape 95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560" name="AutoShape 96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62561" name="Rectangle 97"/>
            <p:cNvSpPr>
              <a:spLocks noChangeArrowheads="1"/>
            </p:cNvSpPr>
            <p:nvPr/>
          </p:nvSpPr>
          <p:spPr bwMode="gray">
            <a:xfrm>
              <a:off x="2064" y="1053"/>
              <a:ext cx="756" cy="6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  <a:flatTx/>
            </a:bodyPr>
            <a:lstStyle/>
            <a:p>
              <a:pPr algn="ctr"/>
              <a:r>
                <a:rPr lang="ru-RU" sz="1600" b="1" dirty="0" smtClean="0">
                  <a:solidFill>
                    <a:srgbClr val="000000"/>
                  </a:solidFill>
                </a:rPr>
                <a:t>Уголок для </a:t>
              </a:r>
            </a:p>
            <a:p>
              <a:pPr algn="ctr"/>
              <a:r>
                <a:rPr lang="ru-RU" sz="1600" b="1" dirty="0" smtClean="0">
                  <a:solidFill>
                    <a:srgbClr val="000000"/>
                  </a:solidFill>
                </a:rPr>
                <a:t>сюжетно-ролевых </a:t>
              </a:r>
            </a:p>
            <a:p>
              <a:pPr algn="ctr"/>
              <a:r>
                <a:rPr lang="ru-RU" sz="1600" b="1" dirty="0" smtClean="0">
                  <a:solidFill>
                    <a:srgbClr val="000000"/>
                  </a:solidFill>
                </a:rPr>
                <a:t>игр</a:t>
              </a:r>
              <a:endParaRPr lang="en-US" sz="16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2591" name="Group 127"/>
          <p:cNvGrpSpPr>
            <a:grpSpLocks/>
          </p:cNvGrpSpPr>
          <p:nvPr/>
        </p:nvGrpSpPr>
        <p:grpSpPr bwMode="auto">
          <a:xfrm>
            <a:off x="3635896" y="908720"/>
            <a:ext cx="1944217" cy="1384300"/>
            <a:chOff x="2064" y="1008"/>
            <a:chExt cx="722" cy="872"/>
          </a:xfrm>
        </p:grpSpPr>
        <p:sp>
          <p:nvSpPr>
            <p:cNvPr id="62592" name="Oval 128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000"/>
              </a:srgbClr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62593" name="Group 129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62594" name="Picture 130" descr="circuler_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</p:spPr>
          </p:pic>
          <p:sp>
            <p:nvSpPr>
              <p:cNvPr id="62595" name="Oval 131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folHlink">
                  <a:alpha val="50000"/>
                </a:scheme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62596" name="Picture 132" descr="light_shadow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14285"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</p:spPr>
          </p:pic>
          <p:grpSp>
            <p:nvGrpSpPr>
              <p:cNvPr id="62597" name="Group 133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62598" name="Group 134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62599" name="AutoShape 135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600" name="AutoShape 136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601" name="AutoShape 137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602" name="AutoShape 138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2603" name="Group 139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62604" name="AutoShape 140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605" name="AutoShape 141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606" name="AutoShape 142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607" name="AutoShape 143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62608" name="Group 144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62609" name="Group 145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62610" name="AutoShape 146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11" name="AutoShape 147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12" name="AutoShape 148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13" name="AutoShape 149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62614" name="Group 150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62615" name="AutoShape 151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16" name="AutoShape 152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17" name="AutoShape 153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18" name="AutoShape 154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62619" name="Rectangle 155"/>
            <p:cNvSpPr>
              <a:spLocks noChangeArrowheads="1"/>
            </p:cNvSpPr>
            <p:nvPr/>
          </p:nvSpPr>
          <p:spPr bwMode="gray">
            <a:xfrm>
              <a:off x="2091" y="1189"/>
              <a:ext cx="693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flatTx/>
            </a:bodyPr>
            <a:lstStyle/>
            <a:p>
              <a:pPr algn="ctr"/>
              <a:r>
                <a:rPr lang="ru-RU" sz="1600" b="1" dirty="0" smtClean="0">
                  <a:solidFill>
                    <a:srgbClr val="000000"/>
                  </a:solidFill>
                </a:rPr>
                <a:t>Физкультурный </a:t>
              </a:r>
            </a:p>
            <a:p>
              <a:pPr algn="ctr"/>
              <a:r>
                <a:rPr lang="ru-RU" sz="1600" b="1" dirty="0" smtClean="0">
                  <a:solidFill>
                    <a:srgbClr val="000000"/>
                  </a:solidFill>
                </a:rPr>
                <a:t>уголок</a:t>
              </a:r>
              <a:endParaRPr lang="en-US" sz="16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2620" name="Group 156"/>
          <p:cNvGrpSpPr>
            <a:grpSpLocks/>
          </p:cNvGrpSpPr>
          <p:nvPr/>
        </p:nvGrpSpPr>
        <p:grpSpPr bwMode="auto">
          <a:xfrm rot="4976862" flipH="1">
            <a:off x="3702276" y="2837167"/>
            <a:ext cx="1645380" cy="1733256"/>
            <a:chOff x="1944" y="1111"/>
            <a:chExt cx="204" cy="196"/>
          </a:xfrm>
          <a:solidFill>
            <a:srgbClr val="92D050"/>
          </a:solidFill>
        </p:grpSpPr>
        <p:pic>
          <p:nvPicPr>
            <p:cNvPr id="62621" name="Picture 157" descr="circuler_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grpFill/>
          </p:spPr>
        </p:pic>
        <p:sp>
          <p:nvSpPr>
            <p:cNvPr id="62622" name="Oval 158"/>
            <p:cNvSpPr>
              <a:spLocks noChangeArrowheads="1"/>
            </p:cNvSpPr>
            <p:nvPr/>
          </p:nvSpPr>
          <p:spPr bwMode="gray">
            <a:xfrm flipH="1">
              <a:off x="1962" y="1124"/>
              <a:ext cx="173" cy="172"/>
            </a:xfrm>
            <a:prstGeom prst="ellipse">
              <a:avLst/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62623" name="Group 159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  <a:grpFill/>
          </p:grpSpPr>
          <p:grpSp>
            <p:nvGrpSpPr>
              <p:cNvPr id="62624" name="Group 16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  <a:grpFill/>
            </p:grpSpPr>
            <p:sp>
              <p:nvSpPr>
                <p:cNvPr id="62625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26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27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28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62629" name="Group 165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  <a:grpFill/>
            </p:grpSpPr>
            <p:sp>
              <p:nvSpPr>
                <p:cNvPr id="62630" name="AutoShape 166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31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32" name="AutoShape 168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33" name="AutoShape 169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62634" name="Arc 170"/>
            <p:cNvSpPr>
              <a:spLocks/>
            </p:cNvSpPr>
            <p:nvPr/>
          </p:nvSpPr>
          <p:spPr bwMode="gray">
            <a:xfrm rot="25447716">
              <a:off x="1948" y="1107"/>
              <a:ext cx="196" cy="2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603 w 43200"/>
                <a:gd name="T1" fmla="*/ 33545 h 43155"/>
                <a:gd name="T2" fmla="*/ 22996 w 43200"/>
                <a:gd name="T3" fmla="*/ 43155 h 43155"/>
                <a:gd name="T4" fmla="*/ 21600 w 43200"/>
                <a:gd name="T5" fmla="*/ 21600 h 43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grp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62635" name="Picture 171" descr="light_shadow1"/>
            <p:cNvPicPr>
              <a:picLocks noChangeAspect="1" noChangeArrowheads="1"/>
            </p:cNvPicPr>
            <p:nvPr/>
          </p:nvPicPr>
          <p:blipFill>
            <a:blip r:embed="rId5" cstate="print"/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grpFill/>
          </p:spPr>
        </p:pic>
      </p:grpSp>
      <p:sp>
        <p:nvSpPr>
          <p:cNvPr id="183" name="Oval 15"/>
          <p:cNvSpPr>
            <a:spLocks noChangeArrowheads="1"/>
          </p:cNvSpPr>
          <p:nvPr/>
        </p:nvSpPr>
        <p:spPr bwMode="gray">
          <a:xfrm>
            <a:off x="6228184" y="2924944"/>
            <a:ext cx="1656184" cy="1085879"/>
          </a:xfrm>
          <a:prstGeom prst="ellipse">
            <a:avLst/>
          </a:prstGeom>
          <a:solidFill>
            <a:schemeClr val="hlink">
              <a:alpha val="50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dirty="0" smtClean="0"/>
              <a:t>  </a:t>
            </a:r>
            <a:r>
              <a:rPr lang="ru-RU" b="1" dirty="0" smtClean="0"/>
              <a:t>Уголок </a:t>
            </a:r>
          </a:p>
          <a:p>
            <a:pPr algn="ctr"/>
            <a:r>
              <a:rPr lang="ru-RU" b="1" dirty="0" smtClean="0"/>
              <a:t>природы</a:t>
            </a:r>
            <a:endParaRPr lang="ru-RU" b="1" dirty="0"/>
          </a:p>
        </p:txBody>
      </p:sp>
      <p:grpSp>
        <p:nvGrpSpPr>
          <p:cNvPr id="216" name="Group 40"/>
          <p:cNvGrpSpPr>
            <a:grpSpLocks/>
          </p:cNvGrpSpPr>
          <p:nvPr/>
        </p:nvGrpSpPr>
        <p:grpSpPr bwMode="auto">
          <a:xfrm>
            <a:off x="6012160" y="4365104"/>
            <a:ext cx="2102993" cy="1384300"/>
            <a:chOff x="2086" y="1008"/>
            <a:chExt cx="811" cy="872"/>
          </a:xfrm>
        </p:grpSpPr>
        <p:sp>
          <p:nvSpPr>
            <p:cNvPr id="217" name="Oval 41"/>
            <p:cNvSpPr>
              <a:spLocks noChangeArrowheads="1"/>
            </p:cNvSpPr>
            <p:nvPr/>
          </p:nvSpPr>
          <p:spPr bwMode="gray">
            <a:xfrm>
              <a:off x="2175" y="1008"/>
              <a:ext cx="722" cy="727"/>
            </a:xfrm>
            <a:prstGeom prst="ellipse">
              <a:avLst/>
            </a:prstGeom>
            <a:solidFill>
              <a:srgbClr val="EAEAEA">
                <a:alpha val="50000"/>
              </a:srgbClr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218" name="Group 42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231" name="Picture 43" descr="circuler_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</p:spPr>
          </p:pic>
          <p:sp>
            <p:nvSpPr>
              <p:cNvPr id="232" name="Oval 44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accent2">
                  <a:alpha val="50000"/>
                </a:scheme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233" name="Picture 45" descr="light_shadow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14285"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</p:spPr>
          </p:pic>
          <p:grpSp>
            <p:nvGrpSpPr>
              <p:cNvPr id="234" name="Group 46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235" name="Group 47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241" name="AutoShape 48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2" name="AutoShape 49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3" name="AutoShape 50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4" name="AutoShape 51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36" name="Group 52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237" name="AutoShape 53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38" name="AutoShape 54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39" name="AutoShape 55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0" name="AutoShape 56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19" name="Group 57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221" name="Group 58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27" name="AutoShape 59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8" name="AutoShape 60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9" name="AutoShape 61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0" name="AutoShape 62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22" name="Group 63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23" name="AutoShape 64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4" name="AutoShape 65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5" name="AutoShape 66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6" name="AutoShape 67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220" name="Rectangle 68"/>
            <p:cNvSpPr>
              <a:spLocks noChangeArrowheads="1"/>
            </p:cNvSpPr>
            <p:nvPr/>
          </p:nvSpPr>
          <p:spPr bwMode="gray">
            <a:xfrm>
              <a:off x="2175" y="1144"/>
              <a:ext cx="516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flatTx/>
            </a:bodyPr>
            <a:lstStyle/>
            <a:p>
              <a:pPr algn="ctr"/>
              <a:r>
                <a:rPr lang="ru-RU" sz="1600" b="1" dirty="0" smtClean="0">
                  <a:solidFill>
                    <a:srgbClr val="000000"/>
                  </a:solidFill>
                </a:rPr>
                <a:t>Уголок</a:t>
              </a:r>
            </a:p>
            <a:p>
              <a:pPr algn="ctr"/>
              <a:r>
                <a:rPr lang="ru-RU" sz="1600" b="1" dirty="0" smtClean="0">
                  <a:solidFill>
                    <a:srgbClr val="000000"/>
                  </a:solidFill>
                </a:rPr>
                <a:t>творчества</a:t>
              </a:r>
              <a:endParaRPr lang="en-US" sz="16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45" name="Group 69"/>
          <p:cNvGrpSpPr>
            <a:grpSpLocks/>
          </p:cNvGrpSpPr>
          <p:nvPr/>
        </p:nvGrpSpPr>
        <p:grpSpPr bwMode="auto">
          <a:xfrm>
            <a:off x="5508104" y="1556792"/>
            <a:ext cx="1800200" cy="1384300"/>
            <a:chOff x="2064" y="1008"/>
            <a:chExt cx="722" cy="872"/>
          </a:xfrm>
        </p:grpSpPr>
        <p:sp>
          <p:nvSpPr>
            <p:cNvPr id="246" name="Oval 70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000"/>
              </a:srgbClr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247" name="Group 71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260" name="Picture 72" descr="circuler_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</p:spPr>
          </p:pic>
          <p:sp>
            <p:nvSpPr>
              <p:cNvPr id="261" name="Oval 73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accent1">
                  <a:alpha val="50000"/>
                </a:scheme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262" name="Picture 74" descr="light_shadow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14285"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</p:spPr>
          </p:pic>
          <p:grpSp>
            <p:nvGrpSpPr>
              <p:cNvPr id="263" name="Group 75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264" name="Group 76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270" name="AutoShape 7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71" name="AutoShape 7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72" name="AutoShape 7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73" name="AutoShape 8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65" name="Group 81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266" name="AutoShape 8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67" name="AutoShape 8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68" name="AutoShape 8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69" name="AutoShape 8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48" name="Group 86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250" name="Group 87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56" name="AutoShape 88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7" name="AutoShape 89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8" name="AutoShape 90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9" name="AutoShape 91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51" name="Group 92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52" name="AutoShape 93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3" name="AutoShape 94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4" name="AutoShape 95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5" name="AutoShape 96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249" name="Rectangle 97"/>
            <p:cNvSpPr>
              <a:spLocks noChangeArrowheads="1"/>
            </p:cNvSpPr>
            <p:nvPr/>
          </p:nvSpPr>
          <p:spPr bwMode="gray">
            <a:xfrm>
              <a:off x="2151" y="1099"/>
              <a:ext cx="567" cy="5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flatTx/>
            </a:bodyPr>
            <a:lstStyle/>
            <a:p>
              <a:pPr algn="ctr"/>
              <a:r>
                <a:rPr lang="ru-RU" sz="1600" b="1" dirty="0" smtClean="0">
                  <a:solidFill>
                    <a:srgbClr val="000000"/>
                  </a:solidFill>
                </a:rPr>
                <a:t>Уголок </a:t>
              </a:r>
            </a:p>
            <a:p>
              <a:pPr algn="ctr"/>
              <a:r>
                <a:rPr lang="ru-RU" sz="1600" b="1" dirty="0" smtClean="0">
                  <a:solidFill>
                    <a:srgbClr val="000000"/>
                  </a:solidFill>
                </a:rPr>
                <a:t>сенсорного </a:t>
              </a:r>
            </a:p>
            <a:p>
              <a:pPr algn="ctr"/>
              <a:r>
                <a:rPr lang="ru-RU" sz="1600" b="1" dirty="0" smtClean="0">
                  <a:solidFill>
                    <a:srgbClr val="000000"/>
                  </a:solidFill>
                </a:rPr>
                <a:t>развития</a:t>
              </a:r>
              <a:endParaRPr lang="en-US" sz="16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74" name="Group 127"/>
          <p:cNvGrpSpPr>
            <a:grpSpLocks/>
          </p:cNvGrpSpPr>
          <p:nvPr/>
        </p:nvGrpSpPr>
        <p:grpSpPr bwMode="auto">
          <a:xfrm>
            <a:off x="1043608" y="4437112"/>
            <a:ext cx="2101476" cy="1384300"/>
            <a:chOff x="1953" y="1008"/>
            <a:chExt cx="813" cy="872"/>
          </a:xfrm>
        </p:grpSpPr>
        <p:sp>
          <p:nvSpPr>
            <p:cNvPr id="275" name="Oval 128"/>
            <p:cNvSpPr>
              <a:spLocks noChangeArrowheads="1"/>
            </p:cNvSpPr>
            <p:nvPr/>
          </p:nvSpPr>
          <p:spPr bwMode="gray">
            <a:xfrm>
              <a:off x="1953" y="1008"/>
              <a:ext cx="722" cy="727"/>
            </a:xfrm>
            <a:prstGeom prst="ellipse">
              <a:avLst/>
            </a:prstGeom>
            <a:solidFill>
              <a:srgbClr val="EAEAEA">
                <a:alpha val="50000"/>
              </a:srgbClr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276" name="Group 129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289" name="Picture 130" descr="circuler_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</p:spPr>
          </p:pic>
          <p:sp>
            <p:nvSpPr>
              <p:cNvPr id="290" name="Oval 131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folHlink">
                  <a:alpha val="50000"/>
                </a:scheme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291" name="Picture 132" descr="light_shadow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14285"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</p:spPr>
          </p:pic>
          <p:grpSp>
            <p:nvGrpSpPr>
              <p:cNvPr id="292" name="Group 133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293" name="Group 134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299" name="AutoShape 135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00" name="AutoShape 136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01" name="AutoShape 137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02" name="AutoShape 138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94" name="Group 139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295" name="AutoShape 140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96" name="AutoShape 141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97" name="AutoShape 142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98" name="AutoShape 143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77" name="Group 144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279" name="Group 145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85" name="AutoShape 146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6" name="AutoShape 147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7" name="AutoShape 148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8" name="AutoShape 149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80" name="Group 150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81" name="AutoShape 151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2" name="AutoShape 152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3" name="AutoShape 153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4" name="AutoShape 154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278" name="Rectangle 155"/>
            <p:cNvSpPr>
              <a:spLocks noChangeArrowheads="1"/>
            </p:cNvSpPr>
            <p:nvPr/>
          </p:nvSpPr>
          <p:spPr bwMode="gray">
            <a:xfrm>
              <a:off x="2231" y="1189"/>
              <a:ext cx="426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flatTx/>
            </a:bodyPr>
            <a:lstStyle/>
            <a:p>
              <a:pPr algn="ctr"/>
              <a:r>
                <a:rPr lang="ru-RU" sz="1600" b="1" dirty="0" smtClean="0">
                  <a:solidFill>
                    <a:srgbClr val="000000"/>
                  </a:solidFill>
                </a:rPr>
                <a:t>Игровой </a:t>
              </a:r>
            </a:p>
            <a:p>
              <a:pPr algn="ctr"/>
              <a:r>
                <a:rPr lang="ru-RU" sz="1600" b="1" dirty="0" smtClean="0">
                  <a:solidFill>
                    <a:srgbClr val="000000"/>
                  </a:solidFill>
                </a:rPr>
                <a:t>уголок</a:t>
              </a:r>
              <a:r>
                <a:rPr lang="en-US" sz="1600" b="1" dirty="0" smtClean="0">
                  <a:solidFill>
                    <a:srgbClr val="000000"/>
                  </a:solidFill>
                </a:rPr>
                <a:t>e</a:t>
              </a:r>
              <a:endParaRPr lang="en-US" sz="16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303" name="TextBox 302"/>
          <p:cNvSpPr txBox="1"/>
          <p:nvPr/>
        </p:nvSpPr>
        <p:spPr>
          <a:xfrm>
            <a:off x="3779912" y="3429000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rgbClr val="00B050"/>
                </a:solidFill>
              </a:rPr>
              <a:t>ребенок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309" name="Двойная стрелка влево/вправо 308"/>
          <p:cNvSpPr/>
          <p:nvPr/>
        </p:nvSpPr>
        <p:spPr>
          <a:xfrm rot="2584343">
            <a:off x="3185463" y="2415137"/>
            <a:ext cx="662283" cy="39206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1" name="Двойная стрелка влево/вправо 310"/>
          <p:cNvSpPr/>
          <p:nvPr/>
        </p:nvSpPr>
        <p:spPr>
          <a:xfrm rot="5241594">
            <a:off x="4235912" y="2204636"/>
            <a:ext cx="662283" cy="39206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2" name="Двойная стрелка влево/вправо 311"/>
          <p:cNvSpPr/>
          <p:nvPr/>
        </p:nvSpPr>
        <p:spPr>
          <a:xfrm>
            <a:off x="2843808" y="3284984"/>
            <a:ext cx="662283" cy="39206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3" name="Двойная стрелка влево/вправо 312"/>
          <p:cNvSpPr/>
          <p:nvPr/>
        </p:nvSpPr>
        <p:spPr>
          <a:xfrm rot="1856631">
            <a:off x="5336710" y="4250383"/>
            <a:ext cx="662283" cy="39206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4" name="Двойная стрелка влево/вправо 313"/>
          <p:cNvSpPr/>
          <p:nvPr/>
        </p:nvSpPr>
        <p:spPr>
          <a:xfrm rot="8021648">
            <a:off x="5192693" y="2594200"/>
            <a:ext cx="662283" cy="39206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5" name="Двойная стрелка влево/вправо 314"/>
          <p:cNvSpPr/>
          <p:nvPr/>
        </p:nvSpPr>
        <p:spPr>
          <a:xfrm>
            <a:off x="5508104" y="3356992"/>
            <a:ext cx="662283" cy="39206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6" name="Двойная стрелка влево/вправо 315"/>
          <p:cNvSpPr/>
          <p:nvPr/>
        </p:nvSpPr>
        <p:spPr>
          <a:xfrm rot="20007385">
            <a:off x="3112531" y="4492421"/>
            <a:ext cx="662283" cy="39206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" name="Двойная стрелка влево/вправо 316"/>
          <p:cNvSpPr/>
          <p:nvPr/>
        </p:nvSpPr>
        <p:spPr>
          <a:xfrm rot="5400000">
            <a:off x="4364883" y="4644229"/>
            <a:ext cx="662283" cy="39206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307504"/>
          </a:xfrm>
        </p:spPr>
        <p:txBody>
          <a:bodyPr/>
          <a:lstStyle/>
          <a:p>
            <a:r>
              <a:rPr lang="ru-RU" sz="2800" dirty="0" smtClean="0"/>
              <a:t>Уголки для сюжетно-ролевых игр</a:t>
            </a:r>
            <a:endParaRPr lang="ru-RU" sz="2800" dirty="0"/>
          </a:p>
        </p:txBody>
      </p:sp>
      <p:pic>
        <p:nvPicPr>
          <p:cNvPr id="6146" name="Picture 2" descr="C:\Documents and Settings\Виктор\Рабочий стол\Рабочий стол\ФОТО\ФОТО\фото д.с\ППРС дс\Изображение 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3635824" cy="2726868"/>
          </a:xfrm>
          <a:prstGeom prst="rect">
            <a:avLst/>
          </a:prstGeom>
          <a:noFill/>
        </p:spPr>
      </p:pic>
      <p:pic>
        <p:nvPicPr>
          <p:cNvPr id="6147" name="Picture 3" descr="C:\Documents and Settings\Виктор\Рабочий стол\Рабочий стол\ФОТО\ФОТО\фото д.с\ППРС дс\Изображение 0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052736"/>
            <a:ext cx="4451914" cy="3338936"/>
          </a:xfrm>
          <a:prstGeom prst="rect">
            <a:avLst/>
          </a:prstGeom>
          <a:noFill/>
        </p:spPr>
      </p:pic>
      <p:pic>
        <p:nvPicPr>
          <p:cNvPr id="6148" name="Picture 4" descr="C:\Documents and Settings\Виктор\Рабочий стол\Рабочий стол\ФОТО\ФОТО\фото д.с\ППРС дс\Изображение 1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3789040"/>
            <a:ext cx="3888432" cy="29163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4474840" cy="864096"/>
          </a:xfrm>
        </p:spPr>
        <p:txBody>
          <a:bodyPr/>
          <a:lstStyle/>
          <a:p>
            <a:pPr algn="ctr"/>
            <a:r>
              <a:rPr lang="ru-RU" sz="2800" dirty="0" smtClean="0"/>
              <a:t>Уголки </a:t>
            </a:r>
            <a:br>
              <a:rPr lang="ru-RU" sz="2800" dirty="0" smtClean="0"/>
            </a:br>
            <a:r>
              <a:rPr lang="ru-RU" sz="2800" dirty="0" smtClean="0"/>
              <a:t>сенсорного развития</a:t>
            </a:r>
            <a:endParaRPr lang="ru-RU" sz="2800" dirty="0"/>
          </a:p>
        </p:txBody>
      </p:sp>
      <p:pic>
        <p:nvPicPr>
          <p:cNvPr id="3074" name="Picture 2" descr="C:\Documents and Settings\Виктор\Рабочий стол\Рабочий стол\ФОТО\ФОТО\фото д.с\ППРС дс\Изображение 0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060848"/>
            <a:ext cx="4608512" cy="3456384"/>
          </a:xfrm>
          <a:prstGeom prst="rect">
            <a:avLst/>
          </a:prstGeom>
          <a:noFill/>
        </p:spPr>
      </p:pic>
      <p:pic>
        <p:nvPicPr>
          <p:cNvPr id="3075" name="Picture 3" descr="C:\Documents and Settings\Виктор\Рабочий стол\Рабочий стол\ФОТО\ФОТО\фото д.с\ППРС дс\Изображение 1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980727"/>
            <a:ext cx="3744416" cy="49925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-180528" y="0"/>
            <a:ext cx="8229600" cy="927100"/>
          </a:xfrm>
        </p:spPr>
        <p:txBody>
          <a:bodyPr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Модель развивающей предметно-пространственной среды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 воспитанников от 3 до 7 лет.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419" name="Picture 3" descr="RY_circle001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220072" y="1138848"/>
            <a:ext cx="1584176" cy="1585419"/>
          </a:xfrm>
          <a:prstGeom prst="rect">
            <a:avLst/>
          </a:prstGeom>
          <a:noFill/>
        </p:spPr>
      </p:pic>
      <p:pic>
        <p:nvPicPr>
          <p:cNvPr id="60420" name="Picture 4" descr="LB_circle001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259632" y="2492896"/>
            <a:ext cx="1471985" cy="1471985"/>
          </a:xfrm>
          <a:prstGeom prst="rect">
            <a:avLst/>
          </a:prstGeom>
          <a:noFill/>
        </p:spPr>
      </p:pic>
      <p:pic>
        <p:nvPicPr>
          <p:cNvPr id="60421" name="Picture 5" descr="O_chevron001"/>
          <p:cNvPicPr>
            <a:picLocks noChangeAspect="1" noChangeArrowheads="1"/>
          </p:cNvPicPr>
          <p:nvPr/>
        </p:nvPicPr>
        <p:blipFill>
          <a:blip r:embed="rId5" cstate="print">
            <a:lum bright="6000" contrast="42000"/>
            <a:grayscl/>
          </a:blip>
          <a:srcRect/>
          <a:stretch>
            <a:fillRect/>
          </a:stretch>
        </p:blipFill>
        <p:spPr bwMode="auto">
          <a:xfrm rot="11065925">
            <a:off x="2784386" y="3232456"/>
            <a:ext cx="517525" cy="345748"/>
          </a:xfrm>
          <a:prstGeom prst="rect">
            <a:avLst/>
          </a:prstGeom>
          <a:noFill/>
        </p:spPr>
      </p:pic>
      <p:pic>
        <p:nvPicPr>
          <p:cNvPr id="60423" name="Picture 7" descr="YG_circle00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2780928"/>
            <a:ext cx="1729730" cy="1729730"/>
          </a:xfrm>
          <a:prstGeom prst="rect">
            <a:avLst/>
          </a:prstGeom>
          <a:noFill/>
        </p:spPr>
      </p:pic>
      <p:sp>
        <p:nvSpPr>
          <p:cNvPr id="60424" name="Text Box 8"/>
          <p:cNvSpPr txBox="1">
            <a:spLocks noChangeArrowheads="1"/>
          </p:cNvSpPr>
          <p:nvPr/>
        </p:nvSpPr>
        <p:spPr bwMode="gray">
          <a:xfrm>
            <a:off x="1115616" y="2852936"/>
            <a:ext cx="1603375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Уголок </a:t>
            </a:r>
          </a:p>
          <a:p>
            <a:pPr algn="ctr" eaLnBrk="0" hangingPunct="0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науки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25" name="Text Box 9"/>
          <p:cNvSpPr txBox="1">
            <a:spLocks noChangeArrowheads="1"/>
          </p:cNvSpPr>
          <p:nvPr/>
        </p:nvSpPr>
        <p:spPr bwMode="gray">
          <a:xfrm>
            <a:off x="3635896" y="3356992"/>
            <a:ext cx="161448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ru-RU" sz="2400" b="1" dirty="0" smtClean="0"/>
              <a:t>ребенок</a:t>
            </a:r>
            <a:endParaRPr lang="en-US" sz="2400" b="1" dirty="0"/>
          </a:p>
        </p:txBody>
      </p:sp>
      <p:sp>
        <p:nvSpPr>
          <p:cNvPr id="60426" name="Text Box 10"/>
          <p:cNvSpPr txBox="1">
            <a:spLocks noChangeArrowheads="1"/>
          </p:cNvSpPr>
          <p:nvPr/>
        </p:nvSpPr>
        <p:spPr bwMode="gray">
          <a:xfrm>
            <a:off x="5148064" y="1700808"/>
            <a:ext cx="1603375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кабинет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4" descr="LB_circle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1268760"/>
            <a:ext cx="1426220" cy="1426220"/>
          </a:xfrm>
          <a:prstGeom prst="rect">
            <a:avLst/>
          </a:prstGeom>
          <a:noFill/>
        </p:spPr>
      </p:pic>
      <p:pic>
        <p:nvPicPr>
          <p:cNvPr id="13" name="Picture 3" descr="RY_circl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764704"/>
            <a:ext cx="1440329" cy="1441460"/>
          </a:xfrm>
          <a:prstGeom prst="rect">
            <a:avLst/>
          </a:prstGeom>
          <a:noFill/>
        </p:spPr>
      </p:pic>
      <p:pic>
        <p:nvPicPr>
          <p:cNvPr id="14" name="Picture 3" descr="RY_circl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4797152"/>
            <a:ext cx="1440160" cy="1441290"/>
          </a:xfrm>
          <a:prstGeom prst="rect">
            <a:avLst/>
          </a:prstGeom>
          <a:noFill/>
        </p:spPr>
      </p:pic>
      <p:pic>
        <p:nvPicPr>
          <p:cNvPr id="16" name="Picture 4" descr="LB_circle001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868144" y="2636912"/>
            <a:ext cx="1584176" cy="1584176"/>
          </a:xfrm>
          <a:prstGeom prst="rect">
            <a:avLst/>
          </a:prstGeom>
          <a:noFill/>
        </p:spPr>
      </p:pic>
      <p:pic>
        <p:nvPicPr>
          <p:cNvPr id="17" name="Picture 4" descr="LB_circle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4221088"/>
            <a:ext cx="1368152" cy="1368152"/>
          </a:xfrm>
          <a:prstGeom prst="rect">
            <a:avLst/>
          </a:prstGeom>
          <a:noFill/>
        </p:spPr>
      </p:pic>
      <p:pic>
        <p:nvPicPr>
          <p:cNvPr id="18" name="Picture 3" descr="RY_circle001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475656" y="4005064"/>
            <a:ext cx="1382414" cy="1383499"/>
          </a:xfrm>
          <a:prstGeom prst="rect">
            <a:avLst/>
          </a:prstGeom>
          <a:noFill/>
        </p:spPr>
      </p:pic>
      <p:pic>
        <p:nvPicPr>
          <p:cNvPr id="19" name="Picture 3" descr="RY_circle001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299359" y="4869160"/>
            <a:ext cx="1439031" cy="1440160"/>
          </a:xfrm>
          <a:prstGeom prst="rect">
            <a:avLst/>
          </a:prstGeom>
          <a:noFill/>
        </p:spPr>
      </p:pic>
      <p:pic>
        <p:nvPicPr>
          <p:cNvPr id="22" name="Picture 5" descr="O_chevron001"/>
          <p:cNvPicPr>
            <a:picLocks noChangeAspect="1" noChangeArrowheads="1"/>
          </p:cNvPicPr>
          <p:nvPr/>
        </p:nvPicPr>
        <p:blipFill>
          <a:blip r:embed="rId5" cstate="print">
            <a:lum bright="6000" contrast="42000"/>
            <a:grayscl/>
          </a:blip>
          <a:srcRect/>
          <a:stretch>
            <a:fillRect/>
          </a:stretch>
        </p:blipFill>
        <p:spPr bwMode="auto">
          <a:xfrm rot="13536121">
            <a:off x="3216434" y="2584384"/>
            <a:ext cx="517525" cy="345748"/>
          </a:xfrm>
          <a:prstGeom prst="rect">
            <a:avLst/>
          </a:prstGeom>
          <a:noFill/>
        </p:spPr>
      </p:pic>
      <p:pic>
        <p:nvPicPr>
          <p:cNvPr id="23" name="Picture 5" descr="O_chevron001"/>
          <p:cNvPicPr>
            <a:picLocks noChangeAspect="1" noChangeArrowheads="1"/>
          </p:cNvPicPr>
          <p:nvPr/>
        </p:nvPicPr>
        <p:blipFill>
          <a:blip r:embed="rId5" cstate="print">
            <a:lum bright="6000" contrast="42000"/>
            <a:grayscl/>
          </a:blip>
          <a:srcRect/>
          <a:stretch>
            <a:fillRect/>
          </a:stretch>
        </p:blipFill>
        <p:spPr bwMode="auto">
          <a:xfrm rot="9142041">
            <a:off x="2928402" y="4024542"/>
            <a:ext cx="517525" cy="345748"/>
          </a:xfrm>
          <a:prstGeom prst="rect">
            <a:avLst/>
          </a:prstGeom>
          <a:noFill/>
        </p:spPr>
      </p:pic>
      <p:pic>
        <p:nvPicPr>
          <p:cNvPr id="24" name="Picture 5" descr="O_chevron001"/>
          <p:cNvPicPr>
            <a:picLocks noChangeAspect="1" noChangeArrowheads="1"/>
          </p:cNvPicPr>
          <p:nvPr/>
        </p:nvPicPr>
        <p:blipFill>
          <a:blip r:embed="rId5" cstate="print">
            <a:lum bright="6000" contrast="42000"/>
            <a:grayscl/>
          </a:blip>
          <a:srcRect/>
          <a:stretch>
            <a:fillRect/>
          </a:stretch>
        </p:blipFill>
        <p:spPr bwMode="auto">
          <a:xfrm rot="6784390">
            <a:off x="3637590" y="4426035"/>
            <a:ext cx="517525" cy="345748"/>
          </a:xfrm>
          <a:prstGeom prst="rect">
            <a:avLst/>
          </a:prstGeom>
          <a:noFill/>
        </p:spPr>
      </p:pic>
      <p:pic>
        <p:nvPicPr>
          <p:cNvPr id="25" name="Picture 5" descr="O_chevron001"/>
          <p:cNvPicPr>
            <a:picLocks noChangeAspect="1" noChangeArrowheads="1"/>
          </p:cNvPicPr>
          <p:nvPr/>
        </p:nvPicPr>
        <p:blipFill>
          <a:blip r:embed="rId5" cstate="print">
            <a:lum bright="6000" contrast="42000"/>
            <a:grayscl/>
          </a:blip>
          <a:srcRect/>
          <a:stretch>
            <a:fillRect/>
          </a:stretch>
        </p:blipFill>
        <p:spPr bwMode="auto">
          <a:xfrm rot="16200000">
            <a:off x="4054064" y="2290752"/>
            <a:ext cx="517525" cy="345748"/>
          </a:xfrm>
          <a:prstGeom prst="rect">
            <a:avLst/>
          </a:prstGeom>
          <a:noFill/>
        </p:spPr>
      </p:pic>
      <p:pic>
        <p:nvPicPr>
          <p:cNvPr id="26" name="Picture 5" descr="O_chevron001"/>
          <p:cNvPicPr>
            <a:picLocks noChangeAspect="1" noChangeArrowheads="1"/>
          </p:cNvPicPr>
          <p:nvPr/>
        </p:nvPicPr>
        <p:blipFill>
          <a:blip r:embed="rId5" cstate="print">
            <a:lum bright="6000" contrast="42000"/>
            <a:grayscl/>
          </a:blip>
          <a:srcRect/>
          <a:stretch>
            <a:fillRect/>
          </a:stretch>
        </p:blipFill>
        <p:spPr bwMode="auto">
          <a:xfrm rot="252966">
            <a:off x="5304666" y="3376472"/>
            <a:ext cx="517525" cy="345748"/>
          </a:xfrm>
          <a:prstGeom prst="rect">
            <a:avLst/>
          </a:prstGeom>
          <a:noFill/>
        </p:spPr>
      </p:pic>
      <p:pic>
        <p:nvPicPr>
          <p:cNvPr id="27" name="Picture 5" descr="O_chevron001"/>
          <p:cNvPicPr>
            <a:picLocks noChangeAspect="1" noChangeArrowheads="1"/>
          </p:cNvPicPr>
          <p:nvPr/>
        </p:nvPicPr>
        <p:blipFill>
          <a:blip r:embed="rId5" cstate="print">
            <a:lum bright="6000" contrast="42000"/>
            <a:grayscl/>
          </a:blip>
          <a:srcRect/>
          <a:stretch>
            <a:fillRect/>
          </a:stretch>
        </p:blipFill>
        <p:spPr bwMode="auto">
          <a:xfrm rot="1470126">
            <a:off x="5196457" y="4096811"/>
            <a:ext cx="517525" cy="345748"/>
          </a:xfrm>
          <a:prstGeom prst="rect">
            <a:avLst/>
          </a:prstGeom>
          <a:noFill/>
        </p:spPr>
      </p:pic>
      <p:pic>
        <p:nvPicPr>
          <p:cNvPr id="28" name="Picture 5" descr="O_chevron001"/>
          <p:cNvPicPr>
            <a:picLocks noChangeAspect="1" noChangeArrowheads="1"/>
          </p:cNvPicPr>
          <p:nvPr/>
        </p:nvPicPr>
        <p:blipFill>
          <a:blip r:embed="rId5" cstate="print">
            <a:lum bright="6000" contrast="42000"/>
            <a:grayscl/>
          </a:blip>
          <a:srcRect/>
          <a:stretch>
            <a:fillRect/>
          </a:stretch>
        </p:blipFill>
        <p:spPr bwMode="auto">
          <a:xfrm rot="4525568">
            <a:off x="4545660" y="4414158"/>
            <a:ext cx="517525" cy="345748"/>
          </a:xfrm>
          <a:prstGeom prst="rect">
            <a:avLst/>
          </a:prstGeom>
          <a:noFill/>
        </p:spPr>
      </p:pic>
      <p:pic>
        <p:nvPicPr>
          <p:cNvPr id="29" name="Picture 5" descr="O_chevron001"/>
          <p:cNvPicPr>
            <a:picLocks noChangeAspect="1" noChangeArrowheads="1"/>
          </p:cNvPicPr>
          <p:nvPr/>
        </p:nvPicPr>
        <p:blipFill>
          <a:blip r:embed="rId5" cstate="print">
            <a:lum bright="6000" contrast="42000"/>
            <a:grayscl/>
          </a:blip>
          <a:srcRect/>
          <a:stretch>
            <a:fillRect/>
          </a:stretch>
        </p:blipFill>
        <p:spPr bwMode="auto">
          <a:xfrm rot="18581622">
            <a:off x="4899558" y="2485527"/>
            <a:ext cx="517525" cy="345748"/>
          </a:xfrm>
          <a:prstGeom prst="rect">
            <a:avLst/>
          </a:prstGeom>
          <a:noFill/>
        </p:spPr>
      </p:pic>
      <p:sp>
        <p:nvSpPr>
          <p:cNvPr id="30" name="Прямоугольник 29"/>
          <p:cNvSpPr/>
          <p:nvPr/>
        </p:nvSpPr>
        <p:spPr>
          <a:xfrm>
            <a:off x="5796136" y="3212976"/>
            <a:ext cx="1800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Физкультурный </a:t>
            </a:r>
          </a:p>
          <a:p>
            <a:pPr algn="ctr" eaLnBrk="0" hangingPunct="0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уголок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55976" y="5301208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мастерская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843808" y="5301208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изостудия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940152" y="4725144"/>
            <a:ext cx="760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театр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707904" y="1124744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Игровой уголок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123728" y="1772816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библиотека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403648" y="4365104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Уголок природы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Двойная стрелка влево/вправо 36"/>
          <p:cNvSpPr/>
          <p:nvPr/>
        </p:nvSpPr>
        <p:spPr>
          <a:xfrm>
            <a:off x="3275856" y="1412776"/>
            <a:ext cx="504056" cy="4126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Двойная стрелка влево/вправо 37"/>
          <p:cNvSpPr/>
          <p:nvPr/>
        </p:nvSpPr>
        <p:spPr>
          <a:xfrm rot="1083753">
            <a:off x="4911580" y="1408743"/>
            <a:ext cx="504056" cy="4126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Двойная стрелка влево/вправо 38"/>
          <p:cNvSpPr/>
          <p:nvPr/>
        </p:nvSpPr>
        <p:spPr>
          <a:xfrm rot="18700438">
            <a:off x="2195736" y="2420888"/>
            <a:ext cx="504056" cy="4126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Двойная стрелка влево/вправо 39"/>
          <p:cNvSpPr/>
          <p:nvPr/>
        </p:nvSpPr>
        <p:spPr>
          <a:xfrm rot="4423167">
            <a:off x="6084168" y="2492896"/>
            <a:ext cx="504056" cy="4126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Двойная стрелка влево/вправо 40"/>
          <p:cNvSpPr/>
          <p:nvPr/>
        </p:nvSpPr>
        <p:spPr>
          <a:xfrm rot="5208061">
            <a:off x="1907704" y="3789040"/>
            <a:ext cx="504056" cy="4126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Двойная стрелка влево/вправо 41"/>
          <p:cNvSpPr/>
          <p:nvPr/>
        </p:nvSpPr>
        <p:spPr>
          <a:xfrm rot="2330896">
            <a:off x="2483768" y="4941168"/>
            <a:ext cx="504056" cy="4126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Двойная стрелка влево/вправо 42"/>
          <p:cNvSpPr/>
          <p:nvPr/>
        </p:nvSpPr>
        <p:spPr>
          <a:xfrm>
            <a:off x="3995936" y="5445224"/>
            <a:ext cx="504056" cy="4126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Двойная стрелка влево/вправо 43"/>
          <p:cNvSpPr/>
          <p:nvPr/>
        </p:nvSpPr>
        <p:spPr>
          <a:xfrm rot="19687771">
            <a:off x="5580112" y="5157192"/>
            <a:ext cx="504056" cy="4126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Двойная стрелка влево/вправо 44"/>
          <p:cNvSpPr/>
          <p:nvPr/>
        </p:nvSpPr>
        <p:spPr>
          <a:xfrm rot="16845617">
            <a:off x="6323908" y="3887278"/>
            <a:ext cx="504056" cy="4126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4258816" cy="720080"/>
          </a:xfrm>
        </p:spPr>
        <p:txBody>
          <a:bodyPr/>
          <a:lstStyle/>
          <a:p>
            <a:r>
              <a:rPr lang="ru-RU" sz="3200" dirty="0" smtClean="0"/>
              <a:t>Игровые уголки</a:t>
            </a:r>
            <a:endParaRPr lang="ru-RU" sz="3200" dirty="0"/>
          </a:p>
        </p:txBody>
      </p:sp>
      <p:pic>
        <p:nvPicPr>
          <p:cNvPr id="5122" name="Picture 2" descr="C:\Documents and Settings\Виктор\Рабочий стол\Рабочий стол\ФОТО\ФОТО\фото д.с\ППРС дс\Изображение 0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4764022" cy="3573016"/>
          </a:xfrm>
          <a:prstGeom prst="rect">
            <a:avLst/>
          </a:prstGeom>
          <a:noFill/>
        </p:spPr>
      </p:pic>
      <p:pic>
        <p:nvPicPr>
          <p:cNvPr id="5123" name="Picture 3" descr="C:\Documents and Settings\Виктор\Рабочий стол\Рабочий стол\ФОТО\ФОТО\фото д.с\ППРС дс\Изображение 0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980728"/>
            <a:ext cx="3779840" cy="2834880"/>
          </a:xfrm>
          <a:prstGeom prst="rect">
            <a:avLst/>
          </a:prstGeom>
          <a:noFill/>
        </p:spPr>
      </p:pic>
      <p:pic>
        <p:nvPicPr>
          <p:cNvPr id="5124" name="Picture 4" descr="C:\Documents and Settings\Виктор\Рабочий стол\Рабочий стол\ФОТО\ФОТО\фото д.с\ППРС дс\Изображение 1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3933056"/>
            <a:ext cx="3299786" cy="2474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фото1 08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839200" y="-6629400"/>
            <a:ext cx="5365750" cy="402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9" descr="C:\Documents and Settings\Виктор\Рабочий стол\Новая папка\РППС\библиотеки\фото 0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99992" y="332656"/>
            <a:ext cx="4258601" cy="3193951"/>
          </a:xfrm>
          <a:noFill/>
        </p:spPr>
      </p:pic>
      <p:pic>
        <p:nvPicPr>
          <p:cNvPr id="33796" name="Picture 10" descr="C:\Documents and Settings\Виктор\Рабочий стол\Новая папка\РППС\библиотеки\Изображение 1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405108">
            <a:off x="1269779" y="617890"/>
            <a:ext cx="3795174" cy="2846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11" descr="C:\Documents and Settings\Виктор\Рабочий стол\Новая папка\РППС\библиотеки\фото 0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96775">
            <a:off x="4619897" y="3593211"/>
            <a:ext cx="3936554" cy="2951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13" descr="C:\Documents and Settings\Виктор\Рабочий стол\Новая папка\познавательно-речевое развитие\фото 03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2780928"/>
            <a:ext cx="2952006" cy="3937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95536" y="764704"/>
            <a:ext cx="2304256" cy="523220"/>
          </a:xfrm>
          <a:prstGeom prst="rect">
            <a:avLst/>
          </a:prstGeom>
          <a:solidFill>
            <a:srgbClr val="FCFCFC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Библиотеки</a:t>
            </a:r>
            <a:endParaRPr lang="ru-RU" sz="28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307504"/>
          </a:xfrm>
        </p:spPr>
        <p:txBody>
          <a:bodyPr/>
          <a:lstStyle/>
          <a:p>
            <a:r>
              <a:rPr lang="ru-RU" sz="3600" dirty="0" smtClean="0"/>
              <a:t>Уголки науки</a:t>
            </a:r>
            <a:endParaRPr lang="ru-RU" sz="3600" dirty="0"/>
          </a:p>
        </p:txBody>
      </p:sp>
      <p:pic>
        <p:nvPicPr>
          <p:cNvPr id="4098" name="Picture 2" descr="C:\Documents and Settings\Виктор\Рабочий стол\Рабочий стол\ФОТО\ФОТО\фото д.с\ППРС дс\фото 0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4067872" cy="3050904"/>
          </a:xfrm>
          <a:prstGeom prst="rect">
            <a:avLst/>
          </a:prstGeom>
          <a:noFill/>
        </p:spPr>
      </p:pic>
      <p:pic>
        <p:nvPicPr>
          <p:cNvPr id="4099" name="Picture 3" descr="C:\Documents and Settings\Виктор\Рабочий стол\Рабочий стол\ФОТО\ФОТО\фото д.с\ППРС дс\Изображение 1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980728"/>
            <a:ext cx="3168352" cy="2376265"/>
          </a:xfrm>
          <a:prstGeom prst="rect">
            <a:avLst/>
          </a:prstGeom>
          <a:noFill/>
        </p:spPr>
      </p:pic>
      <p:pic>
        <p:nvPicPr>
          <p:cNvPr id="4100" name="Picture 4" descr="C:\Documents and Settings\Виктор\Рабочий стол\Рабочий стол\ФОТО\ФОТО\фото д.с\ППРС дс\фото 0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861048"/>
            <a:ext cx="3312296" cy="2484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92696"/>
            <a:ext cx="8229600" cy="927100"/>
          </a:xfrm>
        </p:spPr>
        <p:txBody>
          <a:bodyPr/>
          <a:lstStyle/>
          <a:p>
            <a:r>
              <a:rPr lang="ru-RU" sz="1600" dirty="0" smtClean="0"/>
              <a:t>Цель:       </a:t>
            </a:r>
            <a:r>
              <a:rPr lang="ru-RU" sz="1600" b="0" i="1" dirty="0" smtClean="0"/>
              <a:t>формирование у педагогов психолого-педагогической готовности к проектированию развивающей предметно-пространственной среды ДОУ для качественной реализации ФГОС ДО</a:t>
            </a:r>
            <a:endParaRPr lang="en-US" b="0" i="1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628800"/>
            <a:ext cx="8424936" cy="4752528"/>
          </a:xfrm>
        </p:spPr>
        <p:txBody>
          <a:bodyPr/>
          <a:lstStyle/>
          <a:p>
            <a:pPr>
              <a:buNone/>
            </a:pPr>
            <a:r>
              <a:rPr lang="ru-RU" sz="1400" b="1" dirty="0" smtClean="0"/>
              <a:t>Задачи: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1.      Закрепить знания  основных  понятий, элементов, принципов построения и особенности</a:t>
            </a:r>
          </a:p>
          <a:p>
            <a:pPr>
              <a:buNone/>
            </a:pPr>
            <a:r>
              <a:rPr lang="ru-RU" sz="1400" dirty="0" smtClean="0"/>
              <a:t>развивающей  предметно-пространственной среды.</a:t>
            </a: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2. Обобщить опыт   педагогической деятельности по формированию развивающего пространства</a:t>
            </a:r>
          </a:p>
          <a:p>
            <a:pPr>
              <a:buNone/>
            </a:pPr>
            <a:r>
              <a:rPr lang="ru-RU" sz="1400" dirty="0" smtClean="0"/>
              <a:t>ДОО.</a:t>
            </a: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3. Обсудить возможные механизмы оценки развивающей  предметно-пространственной среды в</a:t>
            </a:r>
          </a:p>
          <a:p>
            <a:pPr>
              <a:buNone/>
            </a:pPr>
            <a:r>
              <a:rPr lang="ru-RU" sz="1400" dirty="0" smtClean="0"/>
              <a:t>ДОО города.</a:t>
            </a:r>
          </a:p>
          <a:p>
            <a:endParaRPr lang="ru-RU" sz="1400" dirty="0" smtClean="0"/>
          </a:p>
          <a:p>
            <a:pPr>
              <a:buNone/>
            </a:pPr>
            <a:r>
              <a:rPr lang="ru-RU" sz="1400" b="1" dirty="0" smtClean="0"/>
              <a:t>Планируемый результат:</a:t>
            </a:r>
            <a:endParaRPr lang="ru-RU" sz="1400" dirty="0" smtClean="0"/>
          </a:p>
          <a:p>
            <a:pPr>
              <a:buAutoNum type="arabicPeriod"/>
            </a:pPr>
            <a:r>
              <a:rPr lang="ru-RU" sz="1400" dirty="0" smtClean="0"/>
              <a:t>Теоретическая и практическая подготовка к проектированию развивающей предметно</a:t>
            </a:r>
          </a:p>
          <a:p>
            <a:pPr>
              <a:buNone/>
            </a:pPr>
            <a:r>
              <a:rPr lang="ru-RU" sz="1400" dirty="0" smtClean="0"/>
              <a:t>пространственной среды с учетом ФГОС ДО.</a:t>
            </a: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2. Внешняя оценка развивающей  предметно-пространственной среды ДОО (групп).</a:t>
            </a: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3. Определены основные ориентиры (механизмы) по оценке развивающей  предметно-пространственной среды в ДОО города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Театр</a:t>
            </a:r>
            <a:endParaRPr lang="ru-RU" sz="3600" dirty="0"/>
          </a:p>
        </p:txBody>
      </p:sp>
      <p:pic>
        <p:nvPicPr>
          <p:cNvPr id="7170" name="Picture 2" descr="C:\Documents and Settings\Виктор\Рабочий стол\Рабочий стол\ФОТО\фото д.с\худ.-эст. развитие\Изображение 1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96752"/>
            <a:ext cx="4668010" cy="3501008"/>
          </a:xfrm>
          <a:prstGeom prst="rect">
            <a:avLst/>
          </a:prstGeom>
          <a:noFill/>
        </p:spPr>
      </p:pic>
      <p:pic>
        <p:nvPicPr>
          <p:cNvPr id="7171" name="Picture 3" descr="C:\Documents and Settings\Виктор\Рабочий стол\Рабочий стол\ФОТО\фото д.с\худ.-эст. развитие\Изображение 0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068960"/>
            <a:ext cx="4176392" cy="31322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581128"/>
            <a:ext cx="8229600" cy="927100"/>
          </a:xfrm>
        </p:spPr>
        <p:txBody>
          <a:bodyPr/>
          <a:lstStyle/>
          <a:p>
            <a:pPr algn="ctr"/>
            <a:r>
              <a:rPr lang="ru-RU" sz="1600" b="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П. 3.3.  п.п. 3.3.4. Приказ Минобразования России от 17.10.2013 № 1155 </a:t>
            </a:r>
            <a:br>
              <a:rPr lang="ru-RU" sz="1600" b="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600" b="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«Об утверждении федерального государственного стандарта дошкольного образовании»</a:t>
            </a:r>
            <a:endParaRPr lang="ru-RU" sz="1600" b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124744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kern="0" dirty="0" smtClean="0">
                <a:solidFill>
                  <a:srgbClr val="000066"/>
                </a:solidFill>
                <a:latin typeface="Arial"/>
                <a:ea typeface="+mj-ea"/>
                <a:cs typeface="+mj-cs"/>
              </a:rPr>
              <a:t/>
            </a:r>
            <a:br>
              <a:rPr lang="ru-RU" sz="2000" b="1" kern="0" dirty="0" smtClean="0">
                <a:solidFill>
                  <a:srgbClr val="000066"/>
                </a:solidFill>
                <a:latin typeface="Arial"/>
                <a:ea typeface="+mj-ea"/>
                <a:cs typeface="+mj-cs"/>
              </a:rPr>
            </a:br>
            <a:endParaRPr lang="ru-RU" sz="2000" b="1" kern="0" dirty="0">
              <a:solidFill>
                <a:srgbClr val="000066"/>
              </a:solidFill>
              <a:latin typeface="Arial"/>
              <a:ea typeface="+mj-ea"/>
              <a:cs typeface="+mj-cs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395536" y="836712"/>
            <a:ext cx="827056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«Организация образовательного пространства и разнообразие материалов, оборудования и инвентаря (в здании и на участке) должны обеспечивать: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игровую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познавательную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исследовательскую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творческую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активность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всех воспитанников,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экспериментирование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доступными детям материалами (в том числе с песком и водой);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двигательную активность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 том числе развитие крупной и мелкой моторики, участие в подвижных играх и соревнованиях;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эмоциональное благополучие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детей во взаимодействии с предметно-пространственным окружением;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возможность самовыражения детей.»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5438"/>
            <a:ext cx="8229600" cy="511274"/>
          </a:xfrm>
        </p:spPr>
        <p:txBody>
          <a:bodyPr/>
          <a:lstStyle/>
          <a:p>
            <a:r>
              <a:rPr lang="ru-RU" sz="2800" dirty="0" smtClean="0"/>
              <a:t>Типы материалов</a:t>
            </a:r>
            <a:endParaRPr lang="en-US" sz="2800" dirty="0"/>
          </a:p>
        </p:txBody>
      </p:sp>
      <p:grpSp>
        <p:nvGrpSpPr>
          <p:cNvPr id="63492" name="Group 4"/>
          <p:cNvGrpSpPr>
            <a:grpSpLocks/>
          </p:cNvGrpSpPr>
          <p:nvPr/>
        </p:nvGrpSpPr>
        <p:grpSpPr bwMode="auto">
          <a:xfrm>
            <a:off x="106670" y="1700213"/>
            <a:ext cx="8763763" cy="3978275"/>
            <a:chOff x="69" y="980"/>
            <a:chExt cx="4770" cy="2506"/>
          </a:xfrm>
        </p:grpSpPr>
        <p:pic>
          <p:nvPicPr>
            <p:cNvPr id="63493" name="Picture 5" descr="whiteline_00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9" y="1026"/>
              <a:ext cx="1647" cy="2115"/>
            </a:xfrm>
            <a:prstGeom prst="rect">
              <a:avLst/>
            </a:prstGeom>
            <a:noFill/>
          </p:spPr>
        </p:pic>
        <p:pic>
          <p:nvPicPr>
            <p:cNvPr id="63494" name="Picture 6" descr="whiteline_0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4" y="980"/>
              <a:ext cx="1518" cy="2055"/>
            </a:xfrm>
            <a:prstGeom prst="rect">
              <a:avLst/>
            </a:prstGeom>
            <a:noFill/>
          </p:spPr>
        </p:pic>
        <p:pic>
          <p:nvPicPr>
            <p:cNvPr id="63495" name="Picture 7" descr="whiteline_00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62" y="1026"/>
              <a:ext cx="1477" cy="2103"/>
            </a:xfrm>
            <a:prstGeom prst="rect">
              <a:avLst/>
            </a:prstGeom>
            <a:noFill/>
          </p:spPr>
        </p:pic>
        <p:sp>
          <p:nvSpPr>
            <p:cNvPr id="63498" name="Rectangle 10"/>
            <p:cNvSpPr>
              <a:spLocks noChangeArrowheads="1"/>
            </p:cNvSpPr>
            <p:nvPr/>
          </p:nvSpPr>
          <p:spPr bwMode="auto">
            <a:xfrm>
              <a:off x="226" y="1615"/>
              <a:ext cx="1346" cy="58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0000"/>
                  </a:solidFill>
                </a:rPr>
                <a:t>Материалы,</a:t>
              </a:r>
            </a:p>
            <a:p>
              <a:pPr algn="ctr"/>
              <a:r>
                <a:rPr lang="ru-RU" b="1" dirty="0" smtClean="0">
                  <a:solidFill>
                    <a:srgbClr val="000000"/>
                  </a:solidFill>
                </a:rPr>
                <a:t>используемые в процессе НОД</a:t>
              </a:r>
              <a:endParaRPr 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63499" name="Rectangle 11"/>
            <p:cNvSpPr>
              <a:spLocks noChangeArrowheads="1"/>
            </p:cNvSpPr>
            <p:nvPr/>
          </p:nvSpPr>
          <p:spPr bwMode="auto">
            <a:xfrm>
              <a:off x="1990" y="1525"/>
              <a:ext cx="1137" cy="98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000000"/>
                  </a:solidFill>
                </a:rPr>
                <a:t>Материалы,</a:t>
              </a:r>
            </a:p>
            <a:p>
              <a:pPr algn="ctr"/>
              <a:r>
                <a:rPr lang="ru-RU" sz="1600" b="1" dirty="0" smtClean="0">
                  <a:solidFill>
                    <a:srgbClr val="000000"/>
                  </a:solidFill>
                </a:rPr>
                <a:t>используемые в совместной деятельности для закрепления знаний и умений</a:t>
              </a:r>
              <a:endParaRPr lang="en-US" sz="1600" b="1" dirty="0">
                <a:solidFill>
                  <a:srgbClr val="000000"/>
                </a:solidFill>
              </a:endParaRPr>
            </a:p>
          </p:txBody>
        </p:sp>
        <p:sp>
          <p:nvSpPr>
            <p:cNvPr id="63500" name="Rectangle 12"/>
            <p:cNvSpPr>
              <a:spLocks noChangeArrowheads="1"/>
            </p:cNvSpPr>
            <p:nvPr/>
          </p:nvSpPr>
          <p:spPr bwMode="auto">
            <a:xfrm>
              <a:off x="3479" y="1615"/>
              <a:ext cx="1254" cy="75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0000"/>
                  </a:solidFill>
                </a:rPr>
                <a:t>«Свободный»</a:t>
              </a:r>
            </a:p>
            <a:p>
              <a:pPr algn="ctr"/>
              <a:r>
                <a:rPr lang="ru-RU" b="1" dirty="0" smtClean="0">
                  <a:solidFill>
                    <a:srgbClr val="000000"/>
                  </a:solidFill>
                </a:rPr>
                <a:t>материал для самостоятельной  деятельности</a:t>
              </a:r>
              <a:endParaRPr 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63503" name="Text Box 15"/>
            <p:cNvSpPr txBox="1">
              <a:spLocks noChangeArrowheads="1"/>
            </p:cNvSpPr>
            <p:nvPr/>
          </p:nvSpPr>
          <p:spPr bwMode="auto">
            <a:xfrm>
              <a:off x="211" y="3294"/>
              <a:ext cx="1159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 dirty="0" smtClean="0"/>
                <a:t>1 тип</a:t>
              </a:r>
              <a:endParaRPr lang="en-US" sz="1400" b="1" dirty="0"/>
            </a:p>
          </p:txBody>
        </p:sp>
        <p:sp>
          <p:nvSpPr>
            <p:cNvPr id="63504" name="Text Box 16"/>
            <p:cNvSpPr txBox="1">
              <a:spLocks noChangeArrowheads="1"/>
            </p:cNvSpPr>
            <p:nvPr/>
          </p:nvSpPr>
          <p:spPr bwMode="auto">
            <a:xfrm>
              <a:off x="1990" y="3248"/>
              <a:ext cx="1159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 dirty="0" smtClean="0"/>
                <a:t>2 тип</a:t>
              </a:r>
              <a:endParaRPr lang="en-US" sz="1400" b="1" dirty="0"/>
            </a:p>
          </p:txBody>
        </p:sp>
        <p:sp>
          <p:nvSpPr>
            <p:cNvPr id="63505" name="Text Box 17"/>
            <p:cNvSpPr txBox="1">
              <a:spLocks noChangeArrowheads="1"/>
            </p:cNvSpPr>
            <p:nvPr/>
          </p:nvSpPr>
          <p:spPr bwMode="auto">
            <a:xfrm>
              <a:off x="3558" y="3248"/>
              <a:ext cx="1159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 dirty="0" smtClean="0"/>
                <a:t>3 тип</a:t>
              </a:r>
              <a:endParaRPr lang="en-US" sz="1400" b="1" dirty="0"/>
            </a:p>
          </p:txBody>
        </p:sp>
        <p:pic>
          <p:nvPicPr>
            <p:cNvPr id="63506" name="Picture 18" descr="R_chevron00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637" y="1842"/>
              <a:ext cx="303" cy="363"/>
            </a:xfrm>
            <a:prstGeom prst="rect">
              <a:avLst/>
            </a:prstGeom>
            <a:noFill/>
          </p:spPr>
        </p:pic>
        <p:pic>
          <p:nvPicPr>
            <p:cNvPr id="63507" name="Picture 19" descr="R_chevron00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05" y="1842"/>
              <a:ext cx="304" cy="36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27100"/>
          </a:xfrm>
        </p:spPr>
        <p:txBody>
          <a:bodyPr/>
          <a:lstStyle/>
          <a:p>
            <a:pPr algn="ctr"/>
            <a:r>
              <a:rPr lang="ru-RU" sz="2000" dirty="0" smtClean="0"/>
              <a:t>ФЕДЕРАЛЬНЫЙ ГОСУДАРСТВЕННЫЙ ОБРАЗОВАТЕЛЬНЫЙ СТАНДАРТ  ДОШКОЛЬНОГО ОБРАЗОВАНИЯ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7"/>
            <a:ext cx="8229600" cy="3744416"/>
          </a:xfrm>
        </p:spPr>
        <p:txBody>
          <a:bodyPr/>
          <a:lstStyle/>
          <a:p>
            <a:pPr algn="just">
              <a:buNone/>
            </a:pPr>
            <a:r>
              <a:rPr lang="ru-RU" sz="1800" i="1" dirty="0" smtClean="0"/>
              <a:t>3.3.1. Развивающая предметно-пространственная среда обеспечивает максимальную реализацию образовательного потенциала пространства Организации, Группы, а также территории, прилегающей к Организации или находящейся на небольшом удалении, приспособленной для реализации Программы (далее - участок), материалов, оборудования и инвентаря для развития детей дошкольного возраста в соответствии с особенностями каждого возрастного этапа, охраны и укрепления их здоровья, учета особенностей и коррекции недостатков их развития</a:t>
            </a:r>
            <a:endParaRPr lang="ru-RU" sz="1800" i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Образовательный потенциал пространства организации </a:t>
            </a:r>
            <a:endParaRPr lang="en-US" sz="2400" dirty="0"/>
          </a:p>
        </p:txBody>
      </p:sp>
      <p:pic>
        <p:nvPicPr>
          <p:cNvPr id="79875" name="Picture 3" descr="light_shadow_m"/>
          <p:cNvPicPr>
            <a:picLocks noChangeAspect="1" noChangeArrowheads="1"/>
          </p:cNvPicPr>
          <p:nvPr/>
        </p:nvPicPr>
        <p:blipFill>
          <a:blip r:embed="rId2" cstate="print">
            <a:lum bright="-48000" contrast="-24000"/>
          </a:blip>
          <a:srcRect/>
          <a:stretch>
            <a:fillRect/>
          </a:stretch>
        </p:blipFill>
        <p:spPr bwMode="auto">
          <a:xfrm rot="-3118864">
            <a:off x="1345406" y="3810794"/>
            <a:ext cx="3255963" cy="441325"/>
          </a:xfrm>
          <a:prstGeom prst="rect">
            <a:avLst/>
          </a:prstGeom>
          <a:noFill/>
        </p:spPr>
      </p:pic>
      <p:sp>
        <p:nvSpPr>
          <p:cNvPr id="79876" name="Freeform 4"/>
          <p:cNvSpPr>
            <a:spLocks/>
          </p:cNvSpPr>
          <p:nvPr/>
        </p:nvSpPr>
        <p:spPr bwMode="gray">
          <a:xfrm>
            <a:off x="1887538" y="3041650"/>
            <a:ext cx="2097087" cy="2016125"/>
          </a:xfrm>
          <a:custGeom>
            <a:avLst/>
            <a:gdLst/>
            <a:ahLst/>
            <a:cxnLst>
              <a:cxn ang="0">
                <a:pos x="763" y="102"/>
              </a:cxn>
              <a:cxn ang="0">
                <a:pos x="1209" y="244"/>
              </a:cxn>
              <a:cxn ang="0">
                <a:pos x="1325" y="314"/>
              </a:cxn>
              <a:cxn ang="0">
                <a:pos x="843" y="267"/>
              </a:cxn>
              <a:cxn ang="0">
                <a:pos x="305" y="1479"/>
              </a:cxn>
              <a:cxn ang="0">
                <a:pos x="0" y="1303"/>
              </a:cxn>
              <a:cxn ang="0">
                <a:pos x="763" y="102"/>
              </a:cxn>
            </a:cxnLst>
            <a:rect l="0" t="0" r="r" b="b"/>
            <a:pathLst>
              <a:path w="1335" h="1479">
                <a:moveTo>
                  <a:pt x="763" y="102"/>
                </a:moveTo>
                <a:cubicBezTo>
                  <a:pt x="920" y="0"/>
                  <a:pt x="1137" y="178"/>
                  <a:pt x="1209" y="244"/>
                </a:cubicBezTo>
                <a:cubicBezTo>
                  <a:pt x="1281" y="310"/>
                  <a:pt x="1335" y="312"/>
                  <a:pt x="1325" y="314"/>
                </a:cubicBezTo>
                <a:cubicBezTo>
                  <a:pt x="1262" y="339"/>
                  <a:pt x="1010" y="74"/>
                  <a:pt x="843" y="267"/>
                </a:cubicBezTo>
                <a:cubicBezTo>
                  <a:pt x="554" y="534"/>
                  <a:pt x="389" y="1337"/>
                  <a:pt x="305" y="1479"/>
                </a:cubicBezTo>
                <a:lnTo>
                  <a:pt x="0" y="1303"/>
                </a:lnTo>
                <a:cubicBezTo>
                  <a:pt x="76" y="1074"/>
                  <a:pt x="398" y="270"/>
                  <a:pt x="763" y="102"/>
                </a:cubicBezTo>
                <a:close/>
              </a:path>
            </a:pathLst>
          </a:cu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shade val="0"/>
                  <a:invGamma/>
                </a:srgbClr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9877" name="Freeform 5"/>
          <p:cNvSpPr>
            <a:spLocks/>
          </p:cNvSpPr>
          <p:nvPr/>
        </p:nvSpPr>
        <p:spPr bwMode="gray">
          <a:xfrm flipH="1">
            <a:off x="4979988" y="3087688"/>
            <a:ext cx="2097087" cy="2016125"/>
          </a:xfrm>
          <a:custGeom>
            <a:avLst/>
            <a:gdLst/>
            <a:ahLst/>
            <a:cxnLst>
              <a:cxn ang="0">
                <a:pos x="763" y="102"/>
              </a:cxn>
              <a:cxn ang="0">
                <a:pos x="1209" y="244"/>
              </a:cxn>
              <a:cxn ang="0">
                <a:pos x="1325" y="314"/>
              </a:cxn>
              <a:cxn ang="0">
                <a:pos x="843" y="267"/>
              </a:cxn>
              <a:cxn ang="0">
                <a:pos x="305" y="1479"/>
              </a:cxn>
              <a:cxn ang="0">
                <a:pos x="0" y="1303"/>
              </a:cxn>
              <a:cxn ang="0">
                <a:pos x="763" y="102"/>
              </a:cxn>
            </a:cxnLst>
            <a:rect l="0" t="0" r="r" b="b"/>
            <a:pathLst>
              <a:path w="1335" h="1479">
                <a:moveTo>
                  <a:pt x="763" y="102"/>
                </a:moveTo>
                <a:cubicBezTo>
                  <a:pt x="920" y="0"/>
                  <a:pt x="1137" y="178"/>
                  <a:pt x="1209" y="244"/>
                </a:cubicBezTo>
                <a:cubicBezTo>
                  <a:pt x="1281" y="310"/>
                  <a:pt x="1335" y="312"/>
                  <a:pt x="1325" y="314"/>
                </a:cubicBezTo>
                <a:cubicBezTo>
                  <a:pt x="1262" y="339"/>
                  <a:pt x="1010" y="74"/>
                  <a:pt x="843" y="267"/>
                </a:cubicBezTo>
                <a:cubicBezTo>
                  <a:pt x="554" y="534"/>
                  <a:pt x="389" y="1337"/>
                  <a:pt x="305" y="1479"/>
                </a:cubicBezTo>
                <a:lnTo>
                  <a:pt x="0" y="1303"/>
                </a:lnTo>
                <a:cubicBezTo>
                  <a:pt x="76" y="1074"/>
                  <a:pt x="398" y="270"/>
                  <a:pt x="763" y="102"/>
                </a:cubicBezTo>
                <a:close/>
              </a:path>
            </a:pathLst>
          </a:cu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shade val="0"/>
                  <a:invGamma/>
                </a:srgbClr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9879" name="Freeform 7"/>
          <p:cNvSpPr>
            <a:spLocks/>
          </p:cNvSpPr>
          <p:nvPr/>
        </p:nvSpPr>
        <p:spPr bwMode="gray">
          <a:xfrm>
            <a:off x="4202113" y="3036888"/>
            <a:ext cx="625475" cy="2103437"/>
          </a:xfrm>
          <a:custGeom>
            <a:avLst/>
            <a:gdLst/>
            <a:ahLst/>
            <a:cxnLst>
              <a:cxn ang="0">
                <a:pos x="229" y="318"/>
              </a:cxn>
              <a:cxn ang="0">
                <a:pos x="80" y="240"/>
              </a:cxn>
              <a:cxn ang="0">
                <a:pos x="10" y="1542"/>
              </a:cxn>
              <a:cxn ang="0">
                <a:pos x="362" y="1525"/>
              </a:cxn>
              <a:cxn ang="0">
                <a:pos x="229" y="318"/>
              </a:cxn>
            </a:cxnLst>
            <a:rect l="0" t="0" r="r" b="b"/>
            <a:pathLst>
              <a:path w="398" h="1542">
                <a:moveTo>
                  <a:pt x="229" y="318"/>
                </a:moveTo>
                <a:cubicBezTo>
                  <a:pt x="169" y="114"/>
                  <a:pt x="110" y="0"/>
                  <a:pt x="80" y="240"/>
                </a:cubicBezTo>
                <a:cubicBezTo>
                  <a:pt x="50" y="480"/>
                  <a:pt x="0" y="1379"/>
                  <a:pt x="10" y="1542"/>
                </a:cubicBezTo>
                <a:lnTo>
                  <a:pt x="362" y="1525"/>
                </a:lnTo>
                <a:cubicBezTo>
                  <a:pt x="398" y="1321"/>
                  <a:pt x="289" y="522"/>
                  <a:pt x="229" y="318"/>
                </a:cubicBezTo>
                <a:close/>
              </a:path>
            </a:pathLst>
          </a:cu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shade val="0"/>
                  <a:invGamma/>
                </a:srgbClr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9883" name="Oval 11"/>
          <p:cNvSpPr>
            <a:spLocks noChangeArrowheads="1"/>
          </p:cNvSpPr>
          <p:nvPr/>
        </p:nvSpPr>
        <p:spPr bwMode="gray">
          <a:xfrm>
            <a:off x="990600" y="4438650"/>
            <a:ext cx="1749425" cy="1733550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tint val="0"/>
                  <a:invGamma/>
                </a:srgbClr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9884" name="Oval 12"/>
          <p:cNvSpPr>
            <a:spLocks noChangeArrowheads="1"/>
          </p:cNvSpPr>
          <p:nvPr/>
        </p:nvSpPr>
        <p:spPr bwMode="gray">
          <a:xfrm>
            <a:off x="1065213" y="4518025"/>
            <a:ext cx="1595437" cy="1582738"/>
          </a:xfrm>
          <a:prstGeom prst="ellipse">
            <a:avLst/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26667"/>
                  <a:invGamma/>
                </a:srgbClr>
              </a:gs>
              <a:gs pos="100000">
                <a:srgbClr val="DDDDDD"/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79885" name="Picture 13" descr="circuler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122363" y="4575175"/>
            <a:ext cx="1492250" cy="1457325"/>
          </a:xfrm>
          <a:prstGeom prst="rect">
            <a:avLst/>
          </a:prstGeom>
          <a:noFill/>
        </p:spPr>
      </p:pic>
      <p:sp>
        <p:nvSpPr>
          <p:cNvPr id="79886" name="Oval 14"/>
          <p:cNvSpPr>
            <a:spLocks noChangeArrowheads="1"/>
          </p:cNvSpPr>
          <p:nvPr/>
        </p:nvSpPr>
        <p:spPr bwMode="gray">
          <a:xfrm>
            <a:off x="1122363" y="4575175"/>
            <a:ext cx="1482725" cy="14605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26275"/>
                  <a:invGamma/>
                  <a:alpha val="89999"/>
                </a:schemeClr>
              </a:gs>
              <a:gs pos="50000">
                <a:schemeClr val="accent1">
                  <a:alpha val="45000"/>
                </a:schemeClr>
              </a:gs>
              <a:gs pos="100000">
                <a:schemeClr val="accent1">
                  <a:gamma/>
                  <a:shade val="26275"/>
                  <a:invGamma/>
                  <a:alpha val="89999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9888" name="Oval 16"/>
          <p:cNvSpPr>
            <a:spLocks noChangeArrowheads="1"/>
          </p:cNvSpPr>
          <p:nvPr/>
        </p:nvSpPr>
        <p:spPr bwMode="gray">
          <a:xfrm>
            <a:off x="6083300" y="4438650"/>
            <a:ext cx="1747838" cy="1733550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tint val="0"/>
                  <a:invGamma/>
                </a:srgbClr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9889" name="Oval 17"/>
          <p:cNvSpPr>
            <a:spLocks noChangeArrowheads="1"/>
          </p:cNvSpPr>
          <p:nvPr/>
        </p:nvSpPr>
        <p:spPr bwMode="gray">
          <a:xfrm>
            <a:off x="6156325" y="4518025"/>
            <a:ext cx="1597025" cy="1582738"/>
          </a:xfrm>
          <a:prstGeom prst="ellipse">
            <a:avLst/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26667"/>
                  <a:invGamma/>
                </a:srgbClr>
              </a:gs>
              <a:gs pos="100000">
                <a:srgbClr val="DDDDDD"/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79890" name="Picture 18" descr="circuler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6215063" y="4575175"/>
            <a:ext cx="1490662" cy="1457325"/>
          </a:xfrm>
          <a:prstGeom prst="rect">
            <a:avLst/>
          </a:prstGeom>
          <a:noFill/>
        </p:spPr>
      </p:pic>
      <p:sp>
        <p:nvSpPr>
          <p:cNvPr id="79891" name="Oval 19"/>
          <p:cNvSpPr>
            <a:spLocks noChangeArrowheads="1"/>
          </p:cNvSpPr>
          <p:nvPr/>
        </p:nvSpPr>
        <p:spPr bwMode="gray">
          <a:xfrm>
            <a:off x="6215063" y="4575175"/>
            <a:ext cx="1481137" cy="1460500"/>
          </a:xfrm>
          <a:prstGeom prst="ellipse">
            <a:avLst/>
          </a:prstGeom>
          <a:gradFill rotWithShape="1">
            <a:gsLst>
              <a:gs pos="0">
                <a:schemeClr val="folHlink">
                  <a:gamma/>
                  <a:shade val="26275"/>
                  <a:invGamma/>
                  <a:alpha val="89999"/>
                </a:schemeClr>
              </a:gs>
              <a:gs pos="50000">
                <a:schemeClr val="folHlink">
                  <a:alpha val="45000"/>
                </a:schemeClr>
              </a:gs>
              <a:gs pos="100000">
                <a:schemeClr val="folHlink">
                  <a:gamma/>
                  <a:shade val="26275"/>
                  <a:invGamma/>
                  <a:alpha val="89999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79893" name="Group 21"/>
          <p:cNvGrpSpPr>
            <a:grpSpLocks/>
          </p:cNvGrpSpPr>
          <p:nvPr/>
        </p:nvGrpSpPr>
        <p:grpSpPr bwMode="auto">
          <a:xfrm rot="-1297425" flipH="1" flipV="1">
            <a:off x="6327775" y="5715000"/>
            <a:ext cx="1293813" cy="309563"/>
            <a:chOff x="2532" y="1051"/>
            <a:chExt cx="893" cy="246"/>
          </a:xfrm>
        </p:grpSpPr>
        <p:grpSp>
          <p:nvGrpSpPr>
            <p:cNvPr id="79894" name="Group 22"/>
            <p:cNvGrpSpPr>
              <a:grpSpLocks/>
            </p:cNvGrpSpPr>
            <p:nvPr/>
          </p:nvGrpSpPr>
          <p:grpSpPr bwMode="auto">
            <a:xfrm>
              <a:off x="2532" y="1051"/>
              <a:ext cx="743" cy="185"/>
              <a:chOff x="1565" y="2568"/>
              <a:chExt cx="1118" cy="279"/>
            </a:xfrm>
          </p:grpSpPr>
          <p:sp>
            <p:nvSpPr>
              <p:cNvPr id="79895" name="AutoShape 23"/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896" name="AutoShape 24"/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897" name="AutoShape 25"/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898" name="AutoShape 26"/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9899" name="Group 27"/>
            <p:cNvGrpSpPr>
              <a:grpSpLocks/>
            </p:cNvGrpSpPr>
            <p:nvPr/>
          </p:nvGrpSpPr>
          <p:grpSpPr bwMode="auto">
            <a:xfrm rot="1353540">
              <a:off x="2682" y="1111"/>
              <a:ext cx="743" cy="186"/>
              <a:chOff x="1565" y="2568"/>
              <a:chExt cx="1118" cy="279"/>
            </a:xfrm>
          </p:grpSpPr>
          <p:sp>
            <p:nvSpPr>
              <p:cNvPr id="79900" name="AutoShape 28"/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01" name="AutoShape 29"/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02" name="AutoShape 30"/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03" name="AutoShape 31"/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79904" name="Oval 32"/>
          <p:cNvSpPr>
            <a:spLocks noChangeArrowheads="1"/>
          </p:cNvSpPr>
          <p:nvPr/>
        </p:nvSpPr>
        <p:spPr bwMode="gray">
          <a:xfrm>
            <a:off x="3611563" y="4438650"/>
            <a:ext cx="1747837" cy="1733550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tint val="0"/>
                  <a:invGamma/>
                </a:srgbClr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9905" name="Oval 33"/>
          <p:cNvSpPr>
            <a:spLocks noChangeArrowheads="1"/>
          </p:cNvSpPr>
          <p:nvPr/>
        </p:nvSpPr>
        <p:spPr bwMode="gray">
          <a:xfrm>
            <a:off x="3684588" y="4518025"/>
            <a:ext cx="1597025" cy="1582738"/>
          </a:xfrm>
          <a:prstGeom prst="ellipse">
            <a:avLst/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26667"/>
                  <a:invGamma/>
                </a:srgbClr>
              </a:gs>
              <a:gs pos="100000">
                <a:srgbClr val="DDDDDD"/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79906" name="Picture 34" descr="circuler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3743325" y="4575175"/>
            <a:ext cx="1490663" cy="1457325"/>
          </a:xfrm>
          <a:prstGeom prst="rect">
            <a:avLst/>
          </a:prstGeom>
          <a:noFill/>
        </p:spPr>
      </p:pic>
      <p:sp>
        <p:nvSpPr>
          <p:cNvPr id="79907" name="Oval 35"/>
          <p:cNvSpPr>
            <a:spLocks noChangeArrowheads="1"/>
          </p:cNvSpPr>
          <p:nvPr/>
        </p:nvSpPr>
        <p:spPr bwMode="gray">
          <a:xfrm>
            <a:off x="3743325" y="4575175"/>
            <a:ext cx="1481138" cy="1460500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shade val="26275"/>
                  <a:invGamma/>
                  <a:alpha val="89999"/>
                </a:schemeClr>
              </a:gs>
              <a:gs pos="50000">
                <a:schemeClr val="hlink">
                  <a:alpha val="45000"/>
                </a:schemeClr>
              </a:gs>
              <a:gs pos="100000">
                <a:schemeClr val="hlink">
                  <a:gamma/>
                  <a:shade val="26275"/>
                  <a:invGamma/>
                  <a:alpha val="89999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79909" name="Group 37"/>
          <p:cNvGrpSpPr>
            <a:grpSpLocks/>
          </p:cNvGrpSpPr>
          <p:nvPr/>
        </p:nvGrpSpPr>
        <p:grpSpPr bwMode="auto">
          <a:xfrm rot="-1297425" flipH="1" flipV="1">
            <a:off x="3856038" y="5715000"/>
            <a:ext cx="1293812" cy="309563"/>
            <a:chOff x="2532" y="1051"/>
            <a:chExt cx="893" cy="246"/>
          </a:xfrm>
        </p:grpSpPr>
        <p:grpSp>
          <p:nvGrpSpPr>
            <p:cNvPr id="79910" name="Group 38"/>
            <p:cNvGrpSpPr>
              <a:grpSpLocks/>
            </p:cNvGrpSpPr>
            <p:nvPr/>
          </p:nvGrpSpPr>
          <p:grpSpPr bwMode="auto">
            <a:xfrm>
              <a:off x="2532" y="1051"/>
              <a:ext cx="743" cy="185"/>
              <a:chOff x="1565" y="2568"/>
              <a:chExt cx="1118" cy="279"/>
            </a:xfrm>
          </p:grpSpPr>
          <p:sp>
            <p:nvSpPr>
              <p:cNvPr id="79911" name="AutoShape 39"/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12" name="AutoShape 40"/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13" name="AutoShape 41"/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14" name="AutoShape 42"/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9915" name="Group 43"/>
            <p:cNvGrpSpPr>
              <a:grpSpLocks/>
            </p:cNvGrpSpPr>
            <p:nvPr/>
          </p:nvGrpSpPr>
          <p:grpSpPr bwMode="auto">
            <a:xfrm rot="1353540">
              <a:off x="2682" y="1111"/>
              <a:ext cx="743" cy="186"/>
              <a:chOff x="1565" y="2568"/>
              <a:chExt cx="1118" cy="279"/>
            </a:xfrm>
          </p:grpSpPr>
          <p:sp>
            <p:nvSpPr>
              <p:cNvPr id="79916" name="AutoShape 44"/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17" name="AutoShape 45"/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18" name="AutoShape 46"/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19" name="AutoShape 47"/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79921" name="Rectangle 49"/>
          <p:cNvSpPr>
            <a:spLocks noChangeArrowheads="1"/>
          </p:cNvSpPr>
          <p:nvPr/>
        </p:nvSpPr>
        <p:spPr bwMode="black">
          <a:xfrm>
            <a:off x="3845109" y="5127625"/>
            <a:ext cx="1353769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1C1C1C"/>
                </a:solidFill>
              </a:rPr>
              <a:t>помещения</a:t>
            </a:r>
            <a:endParaRPr lang="en-US" sz="1600" b="1" dirty="0">
              <a:solidFill>
                <a:srgbClr val="1C1C1C"/>
              </a:solidFill>
            </a:endParaRPr>
          </a:p>
        </p:txBody>
      </p:sp>
      <p:sp>
        <p:nvSpPr>
          <p:cNvPr id="79922" name="Rectangle 50"/>
          <p:cNvSpPr>
            <a:spLocks noChangeArrowheads="1"/>
          </p:cNvSpPr>
          <p:nvPr/>
        </p:nvSpPr>
        <p:spPr bwMode="black">
          <a:xfrm>
            <a:off x="1188345" y="5127625"/>
            <a:ext cx="1371401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1C1C1C"/>
                </a:solidFill>
              </a:rPr>
              <a:t>территория</a:t>
            </a:r>
            <a:endParaRPr lang="en-US" sz="1600" b="1" dirty="0">
              <a:solidFill>
                <a:srgbClr val="1C1C1C"/>
              </a:solidFill>
            </a:endParaRPr>
          </a:p>
        </p:txBody>
      </p:sp>
      <p:sp>
        <p:nvSpPr>
          <p:cNvPr id="79923" name="Rectangle 51"/>
          <p:cNvSpPr>
            <a:spLocks noChangeArrowheads="1"/>
          </p:cNvSpPr>
          <p:nvPr/>
        </p:nvSpPr>
        <p:spPr bwMode="black">
          <a:xfrm>
            <a:off x="6565265" y="5127625"/>
            <a:ext cx="866455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1C1C1C"/>
                </a:solidFill>
              </a:rPr>
              <a:t>группа</a:t>
            </a:r>
            <a:endParaRPr lang="en-US" sz="1600" b="1" dirty="0">
              <a:solidFill>
                <a:srgbClr val="1C1C1C"/>
              </a:solidFill>
            </a:endParaRPr>
          </a:p>
        </p:txBody>
      </p:sp>
      <p:grpSp>
        <p:nvGrpSpPr>
          <p:cNvPr id="79925" name="Group 53"/>
          <p:cNvGrpSpPr>
            <a:grpSpLocks/>
          </p:cNvGrpSpPr>
          <p:nvPr/>
        </p:nvGrpSpPr>
        <p:grpSpPr bwMode="auto">
          <a:xfrm rot="-1297425" flipH="1" flipV="1">
            <a:off x="1223963" y="5715000"/>
            <a:ext cx="1293812" cy="309563"/>
            <a:chOff x="2532" y="1051"/>
            <a:chExt cx="893" cy="246"/>
          </a:xfrm>
        </p:grpSpPr>
        <p:grpSp>
          <p:nvGrpSpPr>
            <p:cNvPr id="79926" name="Group 54"/>
            <p:cNvGrpSpPr>
              <a:grpSpLocks/>
            </p:cNvGrpSpPr>
            <p:nvPr/>
          </p:nvGrpSpPr>
          <p:grpSpPr bwMode="auto">
            <a:xfrm>
              <a:off x="2532" y="1051"/>
              <a:ext cx="743" cy="185"/>
              <a:chOff x="1565" y="2568"/>
              <a:chExt cx="1118" cy="279"/>
            </a:xfrm>
          </p:grpSpPr>
          <p:sp>
            <p:nvSpPr>
              <p:cNvPr id="79927" name="AutoShape 55"/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28" name="AutoShape 56"/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29" name="AutoShape 57"/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30" name="AutoShape 58"/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9931" name="Group 59"/>
            <p:cNvGrpSpPr>
              <a:grpSpLocks/>
            </p:cNvGrpSpPr>
            <p:nvPr/>
          </p:nvGrpSpPr>
          <p:grpSpPr bwMode="auto">
            <a:xfrm rot="1353540">
              <a:off x="2682" y="1111"/>
              <a:ext cx="743" cy="186"/>
              <a:chOff x="1565" y="2568"/>
              <a:chExt cx="1118" cy="279"/>
            </a:xfrm>
          </p:grpSpPr>
          <p:sp>
            <p:nvSpPr>
              <p:cNvPr id="79932" name="AutoShape 60"/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33" name="AutoShape 61"/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34" name="AutoShape 62"/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35" name="AutoShape 63"/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79936" name="Group 64"/>
          <p:cNvGrpSpPr>
            <a:grpSpLocks/>
          </p:cNvGrpSpPr>
          <p:nvPr/>
        </p:nvGrpSpPr>
        <p:grpSpPr bwMode="auto">
          <a:xfrm>
            <a:off x="2339752" y="1772816"/>
            <a:ext cx="4267200" cy="1193602"/>
            <a:chOff x="1440" y="924"/>
            <a:chExt cx="2688" cy="389"/>
          </a:xfrm>
        </p:grpSpPr>
        <p:grpSp>
          <p:nvGrpSpPr>
            <p:cNvPr id="79937" name="Group 65"/>
            <p:cNvGrpSpPr>
              <a:grpSpLocks/>
            </p:cNvGrpSpPr>
            <p:nvPr/>
          </p:nvGrpSpPr>
          <p:grpSpPr bwMode="auto">
            <a:xfrm>
              <a:off x="1440" y="924"/>
              <a:ext cx="2688" cy="389"/>
              <a:chOff x="1596" y="1167"/>
              <a:chExt cx="2448" cy="389"/>
            </a:xfrm>
          </p:grpSpPr>
          <p:sp>
            <p:nvSpPr>
              <p:cNvPr id="79938" name="AutoShape 66"/>
              <p:cNvSpPr>
                <a:spLocks noChangeArrowheads="1"/>
              </p:cNvSpPr>
              <p:nvPr/>
            </p:nvSpPr>
            <p:spPr bwMode="gray">
              <a:xfrm>
                <a:off x="1596" y="1167"/>
                <a:ext cx="2448" cy="389"/>
              </a:xfrm>
              <a:prstGeom prst="roundRect">
                <a:avLst>
                  <a:gd name="adj" fmla="val 50000"/>
                </a:avLst>
              </a:prstGeom>
              <a:solidFill>
                <a:srgbClr val="FCFCFC">
                  <a:alpha val="89999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939" name="AutoShape 67"/>
              <p:cNvSpPr>
                <a:spLocks noChangeArrowheads="1"/>
              </p:cNvSpPr>
              <p:nvPr/>
            </p:nvSpPr>
            <p:spPr bwMode="gray">
              <a:xfrm>
                <a:off x="1632" y="1200"/>
                <a:ext cx="2371" cy="32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>
                      <a:gamma/>
                      <a:shade val="72549"/>
                      <a:invGamma/>
                    </a:schemeClr>
                  </a:gs>
                  <a:gs pos="50000">
                    <a:schemeClr val="tx2">
                      <a:alpha val="89999"/>
                    </a:schemeClr>
                  </a:gs>
                  <a:gs pos="100000">
                    <a:schemeClr val="tx2">
                      <a:gamma/>
                      <a:shade val="72549"/>
                      <a:invGamma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>
                  <a:solidFill>
                    <a:schemeClr val="bg1"/>
                  </a:solidFill>
                  <a:latin typeface="Symbol" pitchFamily="18" charset="2"/>
                </a:endParaRPr>
              </a:p>
            </p:txBody>
          </p:sp>
        </p:grpSp>
        <p:sp>
          <p:nvSpPr>
            <p:cNvPr id="79940" name="Rectangle 68"/>
            <p:cNvSpPr>
              <a:spLocks noChangeArrowheads="1"/>
            </p:cNvSpPr>
            <p:nvPr/>
          </p:nvSpPr>
          <p:spPr bwMode="gray">
            <a:xfrm>
              <a:off x="1621" y="1112"/>
              <a:ext cx="2241" cy="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ru-RU" sz="2800" b="1" dirty="0" smtClean="0">
                  <a:solidFill>
                    <a:srgbClr val="FFFFFF"/>
                  </a:solidFill>
                </a:rPr>
                <a:t>Детский сад</a:t>
              </a:r>
              <a:endParaRPr lang="en-US" sz="2800" b="1" dirty="0">
                <a:solidFill>
                  <a:srgbClr val="FFFFFF"/>
                </a:solidFill>
              </a:endParaRPr>
            </a:p>
          </p:txBody>
        </p:sp>
      </p:grpSp>
      <p:pic>
        <p:nvPicPr>
          <p:cNvPr id="79941" name="Picture 69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6350" y="4591050"/>
            <a:ext cx="1169988" cy="512763"/>
          </a:xfrm>
          <a:prstGeom prst="rect">
            <a:avLst/>
          </a:prstGeom>
          <a:noFill/>
        </p:spPr>
      </p:pic>
      <p:pic>
        <p:nvPicPr>
          <p:cNvPr id="79942" name="Picture 70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95725" y="4591050"/>
            <a:ext cx="1169988" cy="512763"/>
          </a:xfrm>
          <a:prstGeom prst="rect">
            <a:avLst/>
          </a:prstGeom>
          <a:noFill/>
        </p:spPr>
      </p:pic>
      <p:pic>
        <p:nvPicPr>
          <p:cNvPr id="79943" name="Picture 71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64288" y="4591050"/>
            <a:ext cx="1169987" cy="512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229600" cy="379512"/>
          </a:xfrm>
        </p:spPr>
        <p:txBody>
          <a:bodyPr/>
          <a:lstStyle/>
          <a:p>
            <a:r>
              <a:rPr lang="ru-RU" sz="3600" i="1" dirty="0" smtClean="0"/>
              <a:t>Вот такой урожай!</a:t>
            </a:r>
            <a:endParaRPr lang="ru-RU" sz="3600" i="1" dirty="0"/>
          </a:p>
        </p:txBody>
      </p:sp>
      <p:pic>
        <p:nvPicPr>
          <p:cNvPr id="1026" name="Picture 2" descr="F:\экологическое воспитание\Новая папка\P81302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764704"/>
            <a:ext cx="3779840" cy="2834880"/>
          </a:xfrm>
          <a:prstGeom prst="rect">
            <a:avLst/>
          </a:prstGeom>
          <a:noFill/>
        </p:spPr>
      </p:pic>
      <p:pic>
        <p:nvPicPr>
          <p:cNvPr id="1027" name="Picture 3" descr="F:\экологическое воспитание\огород\огород12г\P81702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32656"/>
            <a:ext cx="4152390" cy="3114292"/>
          </a:xfrm>
          <a:prstGeom prst="rect">
            <a:avLst/>
          </a:prstGeom>
          <a:noFill/>
        </p:spPr>
      </p:pic>
      <p:pic>
        <p:nvPicPr>
          <p:cNvPr id="1028" name="Picture 4" descr="F:\экологическое воспитание\огород\фото 0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717032"/>
            <a:ext cx="3611893" cy="2708920"/>
          </a:xfrm>
          <a:prstGeom prst="rect">
            <a:avLst/>
          </a:prstGeom>
          <a:noFill/>
        </p:spPr>
      </p:pic>
      <p:pic>
        <p:nvPicPr>
          <p:cNvPr id="1029" name="Picture 5" descr="F:\экологическое воспитание\урожай 2008\P81500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3861048"/>
            <a:ext cx="3744416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307504"/>
          </a:xfrm>
        </p:spPr>
        <p:txBody>
          <a:bodyPr/>
          <a:lstStyle/>
          <a:p>
            <a:r>
              <a:rPr lang="ru-RU" sz="3600" i="1" dirty="0" smtClean="0"/>
              <a:t>Цветники</a:t>
            </a:r>
            <a:endParaRPr lang="ru-RU" sz="3600" i="1" dirty="0"/>
          </a:p>
        </p:txBody>
      </p:sp>
      <p:pic>
        <p:nvPicPr>
          <p:cNvPr id="2050" name="Picture 2" descr="F:\экологическое воспитание\P82101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56463">
            <a:off x="611560" y="908720"/>
            <a:ext cx="3779840" cy="2834880"/>
          </a:xfrm>
          <a:prstGeom prst="rect">
            <a:avLst/>
          </a:prstGeom>
          <a:noFill/>
        </p:spPr>
      </p:pic>
      <p:pic>
        <p:nvPicPr>
          <p:cNvPr id="2051" name="Picture 3" descr="F:\экологическое воспитание\P82101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04664"/>
            <a:ext cx="3611894" cy="2708920"/>
          </a:xfrm>
          <a:prstGeom prst="rect">
            <a:avLst/>
          </a:prstGeom>
          <a:noFill/>
        </p:spPr>
      </p:pic>
      <p:pic>
        <p:nvPicPr>
          <p:cNvPr id="2052" name="Picture 4" descr="F:\экологическое воспитание\P82101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90302">
            <a:off x="4929057" y="3369125"/>
            <a:ext cx="3755837" cy="2816878"/>
          </a:xfrm>
          <a:prstGeom prst="rect">
            <a:avLst/>
          </a:prstGeom>
          <a:noFill/>
        </p:spPr>
      </p:pic>
      <p:pic>
        <p:nvPicPr>
          <p:cNvPr id="2053" name="Picture 5" descr="F:\экологическое воспитание\P821016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3725598"/>
            <a:ext cx="3816424" cy="28623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472518" cy="569934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Представление развивающей среды на конкурсах: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500034" y="500042"/>
            <a:ext cx="8229600" cy="2185988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Фирцева П.Р.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1472" y="3143248"/>
            <a:ext cx="8229600" cy="2187575"/>
          </a:xfrm>
        </p:spPr>
        <p:txBody>
          <a:bodyPr/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Ибакаева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В.А.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1\Desktop\ФИРЦЕ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571479"/>
            <a:ext cx="2428892" cy="3267963"/>
          </a:xfrm>
          <a:prstGeom prst="rect">
            <a:avLst/>
          </a:prstGeom>
          <a:noFill/>
        </p:spPr>
      </p:pic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4786314" y="3929066"/>
          <a:ext cx="3724272" cy="2636184"/>
        </p:xfrm>
        <a:graphic>
          <a:graphicData uri="http://schemas.openxmlformats.org/presentationml/2006/ole">
            <p:oleObj spid="_x0000_s1027" name="Acrobat Document" r:id="rId4" imgW="8019837" imgH="5676703" progId="AcroExch.Document.DC">
              <p:embed/>
            </p:oleObj>
          </a:graphicData>
        </a:graphic>
      </p:graphicFrame>
      <p:pic>
        <p:nvPicPr>
          <p:cNvPr id="8" name="Рисунок 7" descr="P427009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472" y="3714752"/>
            <a:ext cx="3143272" cy="2357454"/>
          </a:xfrm>
          <a:prstGeom prst="rect">
            <a:avLst/>
          </a:prstGeom>
        </p:spPr>
      </p:pic>
      <p:pic>
        <p:nvPicPr>
          <p:cNvPr id="9" name="Рисунок 8" descr="DSC0009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034" y="1000108"/>
            <a:ext cx="3357586" cy="200026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323528" y="2276872"/>
            <a:ext cx="8928992" cy="1883321"/>
          </a:xfrm>
        </p:spPr>
        <p:txBody>
          <a:bodyPr/>
          <a:lstStyle/>
          <a:p>
            <a:pPr algn="ctr"/>
            <a:r>
              <a:rPr lang="ru-RU" sz="2000" i="1" dirty="0"/>
              <a:t>«Развивающая предметно-пространственная </a:t>
            </a:r>
            <a:r>
              <a:rPr lang="ru-RU" sz="2000" i="1" dirty="0" smtClean="0"/>
              <a:t>среда</a:t>
            </a:r>
            <a:br>
              <a:rPr lang="ru-RU" sz="2000" i="1" dirty="0" smtClean="0"/>
            </a:br>
            <a:r>
              <a:rPr lang="ru-RU" sz="2000" dirty="0" smtClean="0"/>
              <a:t> </a:t>
            </a:r>
            <a:r>
              <a:rPr lang="ru-RU" sz="2000" i="1" dirty="0" smtClean="0"/>
              <a:t>как </a:t>
            </a:r>
            <a:r>
              <a:rPr lang="ru-RU" sz="2000" i="1" dirty="0"/>
              <a:t>условие реализации </a:t>
            </a:r>
            <a:r>
              <a:rPr lang="ru-RU" sz="2000" i="1" dirty="0" smtClean="0"/>
              <a:t>Федерального государственного стандарта дошкольного </a:t>
            </a:r>
            <a:r>
              <a:rPr lang="ru-RU" sz="2000" i="1" dirty="0"/>
              <a:t>образования</a:t>
            </a:r>
            <a:r>
              <a:rPr lang="ru-RU" sz="2000" i="1"/>
              <a:t>: </a:t>
            </a:r>
            <a:r>
              <a:rPr lang="ru-RU" sz="2000" i="1" smtClean="0"/>
              <a:t/>
            </a:r>
            <a:br>
              <a:rPr lang="ru-RU" sz="2000" i="1" smtClean="0"/>
            </a:br>
            <a:r>
              <a:rPr lang="ru-RU" sz="2000" i="1" smtClean="0"/>
              <a:t>актуальность </a:t>
            </a:r>
            <a:r>
              <a:rPr lang="ru-RU" sz="2000" i="1" dirty="0"/>
              <a:t>и проблемы</a:t>
            </a:r>
            <a:r>
              <a:rPr lang="ru-RU" sz="2000" i="1" dirty="0" smtClean="0"/>
              <a:t>»</a:t>
            </a:r>
            <a:br>
              <a:rPr lang="ru-RU" sz="2000" i="1" dirty="0" smtClean="0"/>
            </a:br>
            <a:r>
              <a:rPr lang="ru-RU" sz="1400" i="1" dirty="0" smtClean="0"/>
              <a:t>(презентационные материалы к докладу)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332656"/>
            <a:ext cx="5832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«Центр развития ребенка – детский сад № 22»   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Асбестовского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городского округа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92080" y="6021288"/>
            <a:ext cx="3851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Шарафутдинова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Алевтина Анатольевна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тарший воспитатель, ВКК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Documents and Settings\Виктор\Рабочий стол\Рабочий стол\ФОТО\фото д.с\соц.-личностное развитие\игра\Изображение 1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51217">
            <a:off x="436344" y="4233777"/>
            <a:ext cx="2531701" cy="1898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AutoShape 2"/>
          <p:cNvSpPr>
            <a:spLocks noChangeArrowheads="1"/>
          </p:cNvSpPr>
          <p:nvPr/>
        </p:nvSpPr>
        <p:spPr bwMode="gray">
          <a:xfrm>
            <a:off x="2627784" y="3068960"/>
            <a:ext cx="5556250" cy="1368152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black">
          <a:xfrm>
            <a:off x="2699792" y="3356992"/>
            <a:ext cx="5095875" cy="7848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/>
              <a:t>Развивающая </a:t>
            </a:r>
          </a:p>
          <a:p>
            <a:pPr algn="ctr">
              <a:spcBef>
                <a:spcPct val="50000"/>
              </a:spcBef>
            </a:pPr>
            <a:r>
              <a:rPr lang="ru-RU" b="1" dirty="0" smtClean="0"/>
              <a:t>предметно-пространственная среда </a:t>
            </a:r>
            <a:endParaRPr lang="en-US" b="1" dirty="0"/>
          </a:p>
        </p:txBody>
      </p:sp>
      <p:pic>
        <p:nvPicPr>
          <p:cNvPr id="68613" name="Picture 5" descr="DO_circle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80728"/>
            <a:ext cx="1714500" cy="1714500"/>
          </a:xfrm>
          <a:prstGeom prst="rect">
            <a:avLst/>
          </a:prstGeom>
          <a:noFill/>
        </p:spPr>
      </p:pic>
      <p:sp>
        <p:nvSpPr>
          <p:cNvPr id="68614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325438"/>
            <a:ext cx="8229600" cy="583282"/>
          </a:xfrm>
        </p:spPr>
        <p:txBody>
          <a:bodyPr/>
          <a:lstStyle/>
          <a:p>
            <a:r>
              <a:rPr lang="ru-RU" sz="3200" dirty="0" smtClean="0"/>
              <a:t>Сокращенные понятия</a:t>
            </a:r>
            <a:endParaRPr lang="en-US" sz="3200" dirty="0"/>
          </a:p>
        </p:txBody>
      </p:sp>
      <p:sp>
        <p:nvSpPr>
          <p:cNvPr id="68615" name="Text Box 7"/>
          <p:cNvSpPr txBox="1">
            <a:spLocks noChangeArrowheads="1"/>
          </p:cNvSpPr>
          <p:nvPr/>
        </p:nvSpPr>
        <p:spPr bwMode="black">
          <a:xfrm>
            <a:off x="827584" y="5157192"/>
            <a:ext cx="1368152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/>
              <a:t>Детский сад</a:t>
            </a:r>
            <a:endParaRPr lang="en-US" sz="2000" b="1" dirty="0"/>
          </a:p>
        </p:txBody>
      </p:sp>
      <p:sp>
        <p:nvSpPr>
          <p:cNvPr id="68616" name="AutoShape 8"/>
          <p:cNvSpPr>
            <a:spLocks noChangeArrowheads="1"/>
          </p:cNvSpPr>
          <p:nvPr/>
        </p:nvSpPr>
        <p:spPr bwMode="gray">
          <a:xfrm>
            <a:off x="2411760" y="1196752"/>
            <a:ext cx="5556250" cy="1447800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8617" name="Text Box 9"/>
          <p:cNvSpPr txBox="1">
            <a:spLocks noChangeArrowheads="1"/>
          </p:cNvSpPr>
          <p:nvPr/>
        </p:nvSpPr>
        <p:spPr bwMode="black">
          <a:xfrm>
            <a:off x="2915816" y="1340768"/>
            <a:ext cx="4464496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 algn="ctr">
              <a:spcBef>
                <a:spcPct val="50000"/>
              </a:spcBef>
            </a:pPr>
            <a:r>
              <a:rPr lang="ru-RU" b="1" dirty="0" smtClean="0"/>
              <a:t>Федеральный государственный образовательный стандарт дошкольного образования</a:t>
            </a:r>
            <a:endParaRPr lang="en-US" b="1" dirty="0"/>
          </a:p>
        </p:txBody>
      </p:sp>
      <p:sp>
        <p:nvSpPr>
          <p:cNvPr id="68618" name="AutoShape 10"/>
          <p:cNvSpPr>
            <a:spLocks noChangeArrowheads="1"/>
          </p:cNvSpPr>
          <p:nvPr/>
        </p:nvSpPr>
        <p:spPr bwMode="gray">
          <a:xfrm>
            <a:off x="2811463" y="5057775"/>
            <a:ext cx="533400" cy="3810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8619" name="Picture 11" descr="DP_circl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563912"/>
            <a:ext cx="2160240" cy="2160240"/>
          </a:xfrm>
          <a:prstGeom prst="rect">
            <a:avLst/>
          </a:prstGeom>
          <a:noFill/>
        </p:spPr>
      </p:pic>
      <p:sp>
        <p:nvSpPr>
          <p:cNvPr id="68620" name="Text Box 12"/>
          <p:cNvSpPr txBox="1">
            <a:spLocks noChangeArrowheads="1"/>
          </p:cNvSpPr>
          <p:nvPr/>
        </p:nvSpPr>
        <p:spPr bwMode="black">
          <a:xfrm>
            <a:off x="539552" y="1556792"/>
            <a:ext cx="16700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/>
              <a:t>Стандарт</a:t>
            </a:r>
            <a:endParaRPr lang="en-US" sz="2000" b="1" dirty="0"/>
          </a:p>
        </p:txBody>
      </p:sp>
      <p:pic>
        <p:nvPicPr>
          <p:cNvPr id="14" name="Picture 5" descr="DO_circle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567436"/>
            <a:ext cx="1872208" cy="1872208"/>
          </a:xfrm>
          <a:prstGeom prst="rect">
            <a:avLst/>
          </a:prstGeom>
          <a:noFill/>
        </p:spPr>
      </p:pic>
      <p:sp>
        <p:nvSpPr>
          <p:cNvPr id="15" name="AutoShape 8"/>
          <p:cNvSpPr>
            <a:spLocks noChangeArrowheads="1"/>
          </p:cNvSpPr>
          <p:nvPr/>
        </p:nvSpPr>
        <p:spPr bwMode="gray">
          <a:xfrm>
            <a:off x="2699792" y="4797152"/>
            <a:ext cx="5556250" cy="1447800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black">
          <a:xfrm>
            <a:off x="539552" y="3356992"/>
            <a:ext cx="18002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/>
              <a:t>Развивающая среда</a:t>
            </a:r>
            <a:endParaRPr lang="en-US" b="1" dirty="0"/>
          </a:p>
        </p:txBody>
      </p:sp>
      <p:sp>
        <p:nvSpPr>
          <p:cNvPr id="17" name="AutoShape 4"/>
          <p:cNvSpPr>
            <a:spLocks noChangeArrowheads="1"/>
          </p:cNvSpPr>
          <p:nvPr/>
        </p:nvSpPr>
        <p:spPr bwMode="gray">
          <a:xfrm>
            <a:off x="2123728" y="1628800"/>
            <a:ext cx="533400" cy="3810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" name="AutoShape 4"/>
          <p:cNvSpPr>
            <a:spLocks noChangeArrowheads="1"/>
          </p:cNvSpPr>
          <p:nvPr/>
        </p:nvSpPr>
        <p:spPr bwMode="gray">
          <a:xfrm>
            <a:off x="2339752" y="5301208"/>
            <a:ext cx="533400" cy="3810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gray">
          <a:xfrm>
            <a:off x="2339752" y="3501008"/>
            <a:ext cx="533400" cy="3810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Text Box 12"/>
          <p:cNvSpPr txBox="1">
            <a:spLocks noChangeArrowheads="1"/>
          </p:cNvSpPr>
          <p:nvPr/>
        </p:nvSpPr>
        <p:spPr bwMode="black">
          <a:xfrm>
            <a:off x="683568" y="5157192"/>
            <a:ext cx="1800200" cy="7848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/>
              <a:t>Детский </a:t>
            </a:r>
          </a:p>
          <a:p>
            <a:pPr algn="ctr">
              <a:spcBef>
                <a:spcPct val="50000"/>
              </a:spcBef>
            </a:pPr>
            <a:r>
              <a:rPr lang="ru-RU" b="1" dirty="0" smtClean="0"/>
              <a:t>сад</a:t>
            </a:r>
            <a:endParaRPr lang="en-US" b="1" dirty="0"/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black">
          <a:xfrm>
            <a:off x="2915816" y="5013176"/>
            <a:ext cx="4464496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 algn="ctr">
              <a:spcBef>
                <a:spcPct val="50000"/>
              </a:spcBef>
            </a:pPr>
            <a:r>
              <a:rPr lang="ru-RU" b="1" dirty="0" smtClean="0"/>
              <a:t>Дошкольная образовательная организация</a:t>
            </a:r>
            <a:endParaRPr lang="en-US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116632"/>
            <a:ext cx="7764462" cy="504056"/>
          </a:xfrm>
        </p:spPr>
        <p:txBody>
          <a:bodyPr/>
          <a:lstStyle/>
          <a:p>
            <a:r>
              <a:rPr lang="ru-RU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Понятия:</a:t>
            </a:r>
            <a:endParaRPr lang="en-US" sz="28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349" name="Group 5"/>
          <p:cNvGrpSpPr>
            <a:grpSpLocks/>
          </p:cNvGrpSpPr>
          <p:nvPr/>
        </p:nvGrpSpPr>
        <p:grpSpPr bwMode="auto">
          <a:xfrm>
            <a:off x="250159" y="692126"/>
            <a:ext cx="8712579" cy="5544316"/>
            <a:chOff x="540" y="1627"/>
            <a:chExt cx="2375" cy="2869"/>
          </a:xfrm>
        </p:grpSpPr>
        <p:sp>
          <p:nvSpPr>
            <p:cNvPr id="57350" name="Rectangle 6"/>
            <p:cNvSpPr>
              <a:spLocks noChangeArrowheads="1"/>
            </p:cNvSpPr>
            <p:nvPr/>
          </p:nvSpPr>
          <p:spPr bwMode="gray">
            <a:xfrm>
              <a:off x="2367" y="1675"/>
              <a:ext cx="76" cy="1936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3921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351" name="Rectangle 7"/>
            <p:cNvSpPr>
              <a:spLocks noChangeArrowheads="1"/>
            </p:cNvSpPr>
            <p:nvPr/>
          </p:nvSpPr>
          <p:spPr bwMode="gray">
            <a:xfrm>
              <a:off x="940" y="1673"/>
              <a:ext cx="76" cy="1936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3921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352" name="AutoShape 8"/>
            <p:cNvSpPr>
              <a:spLocks noChangeArrowheads="1"/>
            </p:cNvSpPr>
            <p:nvPr/>
          </p:nvSpPr>
          <p:spPr bwMode="gray">
            <a:xfrm>
              <a:off x="540" y="1627"/>
              <a:ext cx="2375" cy="1342"/>
            </a:xfrm>
            <a:prstGeom prst="roundRect">
              <a:avLst>
                <a:gd name="adj" fmla="val 7574"/>
              </a:avLst>
            </a:prstGeom>
            <a:gradFill rotWithShape="1">
              <a:gsLst>
                <a:gs pos="0">
                  <a:schemeClr val="accent1">
                    <a:gamma/>
                    <a:shade val="69804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8575" cap="rnd">
              <a:noFill/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just" eaLnBrk="0" hangingPunct="0"/>
              <a:r>
                <a:rPr lang="en-US" dirty="0" smtClean="0">
                  <a:solidFill>
                    <a:srgbClr val="F8F8F8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«Развивающая  предметно-пространственная среда  – часть образовательной</a:t>
              </a:r>
            </a:p>
            <a:p>
              <a:pPr algn="just" eaLnBrk="0" hangingPunct="0"/>
              <a:r>
                <a:rPr lang="ru-RU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среды, представленной специально организованным пространством, материалом,</a:t>
              </a:r>
            </a:p>
            <a:p>
              <a:pPr algn="just" eaLnBrk="0" hangingPunct="0"/>
              <a:r>
                <a:rPr lang="ru-RU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оборудованием и инвентарем, для развития  детей дошкольного возраста в </a:t>
              </a:r>
            </a:p>
            <a:p>
              <a:pPr algn="just" eaLnBrk="0" hangingPunct="0"/>
              <a:r>
                <a:rPr lang="ru-RU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соответствии с особенностями каждого возрастного этапа, охраны и укрепления </a:t>
              </a:r>
            </a:p>
            <a:p>
              <a:pPr algn="just" eaLnBrk="0" hangingPunct="0"/>
              <a:r>
                <a:rPr lang="ru-RU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их здоровья, учета особенностей и коррекции недостатков их развития» </a:t>
              </a:r>
            </a:p>
            <a:p>
              <a:pPr algn="just" eaLnBrk="0" hangingPunct="0"/>
              <a:r>
                <a:rPr lang="ru-RU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1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П.3.,п.п.3.6.3., Приказ Минобразования России от 17.10.2013 № 1155 </a:t>
              </a:r>
            </a:p>
            <a:p>
              <a:pPr algn="just" eaLnBrk="0" hangingPunct="0"/>
              <a:r>
                <a:rPr lang="ru-RU" sz="1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«Об утверждении федерального государственного стандарта дошкольного образовании»</a:t>
              </a:r>
            </a:p>
            <a:p>
              <a:pPr algn="ctr" eaLnBrk="0" hangingPunct="0">
                <a:buFont typeface="Wingdings" pitchFamily="2" charset="2"/>
                <a:buNone/>
              </a:pPr>
              <a:endParaRPr lang="en-US" sz="1600" b="1" dirty="0">
                <a:solidFill>
                  <a:srgbClr val="F8F8F8"/>
                </a:solidFill>
              </a:endParaRPr>
            </a:p>
          </p:txBody>
        </p:sp>
        <p:sp>
          <p:nvSpPr>
            <p:cNvPr id="57356" name="AutoShape 12"/>
            <p:cNvSpPr>
              <a:spLocks noChangeArrowheads="1"/>
            </p:cNvSpPr>
            <p:nvPr/>
          </p:nvSpPr>
          <p:spPr bwMode="gray">
            <a:xfrm>
              <a:off x="540" y="3192"/>
              <a:ext cx="2375" cy="1304"/>
            </a:xfrm>
            <a:prstGeom prst="roundRect">
              <a:avLst>
                <a:gd name="adj" fmla="val 7574"/>
              </a:avLst>
            </a:prstGeom>
            <a:gradFill rotWithShape="1">
              <a:gsLst>
                <a:gs pos="0">
                  <a:schemeClr val="accent1">
                    <a:gamma/>
                    <a:shade val="69804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8575" cap="rnd">
              <a:noFill/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just" eaLnBrk="0" hangingPunct="0"/>
              <a:r>
                <a:rPr lang="ru-RU" sz="1600" b="1" dirty="0" smtClean="0">
                  <a:solidFill>
                    <a:schemeClr val="bg1"/>
                  </a:solidFill>
                </a:rPr>
                <a:t>«</a:t>
              </a:r>
              <a:r>
                <a:rPr lang="en-US" sz="1600" b="1" dirty="0" smtClean="0">
                  <a:solidFill>
                    <a:schemeClr val="bg1"/>
                  </a:solidFill>
                </a:rPr>
                <a:t> </a:t>
              </a:r>
              <a:r>
                <a:rPr lang="ru-RU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Развивающая предметно-развивающая среда – это специфические для каждой </a:t>
              </a:r>
            </a:p>
            <a:p>
              <a:pPr algn="just" eaLnBrk="0" hangingPunct="0"/>
              <a:r>
                <a:rPr lang="ru-RU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Программы организации (группы) образовательным  оборудование, материалы, </a:t>
              </a:r>
            </a:p>
            <a:p>
              <a:pPr algn="just" eaLnBrk="0" hangingPunct="0"/>
              <a:r>
                <a:rPr lang="ru-RU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мебель и т.п., в сочетании с определенными принципами разделения </a:t>
              </a:r>
            </a:p>
            <a:p>
              <a:pPr algn="just" eaLnBrk="0" hangingPunct="0"/>
              <a:r>
                <a:rPr lang="ru-RU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пространства Организации (группы)» </a:t>
              </a:r>
            </a:p>
            <a:p>
              <a:pPr algn="just" eaLnBrk="0" hangingPunct="0"/>
              <a:r>
                <a:rPr lang="ru-RU" sz="1600" dirty="0" smtClean="0">
                  <a:solidFill>
                    <a:schemeClr val="bg1"/>
                  </a:solidFill>
                </a:rPr>
                <a:t>(</a:t>
              </a:r>
              <a:r>
                <a:rPr lang="ru-RU" sz="1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Письмо Минобразования России «Комментировании к ФГОС дошкольного образования» </a:t>
              </a:r>
            </a:p>
            <a:p>
              <a:pPr algn="just" eaLnBrk="0" hangingPunct="0"/>
              <a:r>
                <a:rPr lang="ru-RU" sz="1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от 28.02.2014 № 08-249)</a:t>
              </a:r>
            </a:p>
            <a:p>
              <a:pPr algn="ctr" eaLnBrk="0" hangingPunct="0">
                <a:buFont typeface="Wingdings" pitchFamily="2" charset="2"/>
                <a:buNone/>
              </a:pPr>
              <a:endParaRPr lang="en-US" sz="1600" b="1" dirty="0">
                <a:solidFill>
                  <a:srgbClr val="F8F8F8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Grp="1" noChangeArrowheads="1"/>
          </p:cNvSpPr>
          <p:nvPr>
            <p:ph type="title"/>
          </p:nvPr>
        </p:nvSpPr>
        <p:spPr>
          <a:xfrm>
            <a:off x="683568" y="1268760"/>
            <a:ext cx="7764462" cy="504056"/>
          </a:xfrm>
        </p:spPr>
        <p:txBody>
          <a:bodyPr/>
          <a:lstStyle/>
          <a:p>
            <a:r>
              <a:rPr lang="ru-RU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Понятия:</a:t>
            </a:r>
            <a:endParaRPr lang="en-US" sz="28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51520" y="548680"/>
            <a:ext cx="8712579" cy="5976664"/>
            <a:chOff x="540" y="1627"/>
            <a:chExt cx="2375" cy="2869"/>
          </a:xfrm>
        </p:grpSpPr>
        <p:sp>
          <p:nvSpPr>
            <p:cNvPr id="57350" name="Rectangle 6"/>
            <p:cNvSpPr>
              <a:spLocks noChangeArrowheads="1"/>
            </p:cNvSpPr>
            <p:nvPr/>
          </p:nvSpPr>
          <p:spPr bwMode="gray">
            <a:xfrm>
              <a:off x="2367" y="1675"/>
              <a:ext cx="76" cy="1936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3921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351" name="Rectangle 7"/>
            <p:cNvSpPr>
              <a:spLocks noChangeArrowheads="1"/>
            </p:cNvSpPr>
            <p:nvPr/>
          </p:nvSpPr>
          <p:spPr bwMode="gray">
            <a:xfrm>
              <a:off x="940" y="1673"/>
              <a:ext cx="76" cy="1936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3921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352" name="AutoShape 8"/>
            <p:cNvSpPr>
              <a:spLocks noChangeArrowheads="1"/>
            </p:cNvSpPr>
            <p:nvPr/>
          </p:nvSpPr>
          <p:spPr bwMode="gray">
            <a:xfrm>
              <a:off x="540" y="1627"/>
              <a:ext cx="2375" cy="969"/>
            </a:xfrm>
            <a:prstGeom prst="roundRect">
              <a:avLst>
                <a:gd name="adj" fmla="val 7574"/>
              </a:avLst>
            </a:prstGeom>
            <a:gradFill rotWithShape="1">
              <a:gsLst>
                <a:gs pos="0">
                  <a:schemeClr val="accent1">
                    <a:gamma/>
                    <a:shade val="69804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8575" cap="rnd">
              <a:noFill/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just" eaLnBrk="0" hangingPunct="0"/>
              <a:r>
                <a:rPr lang="en-US" dirty="0" smtClean="0">
                  <a:solidFill>
                    <a:srgbClr val="F8F8F8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1600" b="1" dirty="0">
                <a:solidFill>
                  <a:srgbClr val="F8F8F8"/>
                </a:solidFill>
              </a:endParaRPr>
            </a:p>
          </p:txBody>
        </p:sp>
        <p:sp>
          <p:nvSpPr>
            <p:cNvPr id="57356" name="AutoShape 12"/>
            <p:cNvSpPr>
              <a:spLocks noChangeArrowheads="1"/>
            </p:cNvSpPr>
            <p:nvPr/>
          </p:nvSpPr>
          <p:spPr bwMode="gray">
            <a:xfrm>
              <a:off x="540" y="2708"/>
              <a:ext cx="2375" cy="1788"/>
            </a:xfrm>
            <a:prstGeom prst="roundRect">
              <a:avLst>
                <a:gd name="adj" fmla="val 7574"/>
              </a:avLst>
            </a:prstGeom>
            <a:gradFill rotWithShape="1">
              <a:gsLst>
                <a:gs pos="0">
                  <a:schemeClr val="accent1">
                    <a:gamma/>
                    <a:shade val="69804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8575" cap="rnd">
              <a:noFill/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buFont typeface="Wingdings" pitchFamily="2" charset="2"/>
                <a:buNone/>
              </a:pPr>
              <a:endParaRPr lang="en-US" sz="1600" b="1" dirty="0">
                <a:solidFill>
                  <a:srgbClr val="F8F8F8"/>
                </a:solidFill>
              </a:endParaRPr>
            </a:p>
          </p:txBody>
        </p:sp>
      </p:grp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7544" y="1052736"/>
            <a:ext cx="83529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Развивающая предметная среда - это система материальных объектов деятельности ребенка, которая в свою очередь моделирует содержание духовного и физического развития ребенка»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 доктор психологических наук СЛ. Новоселова)</a:t>
            </a:r>
            <a:endParaRPr kumimoji="0" lang="ru-RU" sz="160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39552" y="2778874"/>
            <a:ext cx="781236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 </a:t>
            </a: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Развивающая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(развитие) – процесс  закономерного изменения, перехода из одного состояние в другое, более совершенное; переход от старого качественного состояния  к новому. От простого к сложному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Предметная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(предмет)  - всякое  материальное явление, предмет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Пространственная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(пространство) – протяженность, место, не ограниченное видимыми пределами.  Промежуток между чем-либо, где что-нибудь вмещается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Среда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окружающие социально-бытовые условия, обстановка, а также совокупность людей, связанных общностью этих условий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(Толковый 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словарь Ожегова </a:t>
            </a:r>
            <a:r>
              <a:rPr kumimoji="0" lang="ru-RU" sz="16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5438"/>
            <a:ext cx="8229600" cy="727298"/>
          </a:xfrm>
        </p:spPr>
        <p:txBody>
          <a:bodyPr/>
          <a:lstStyle/>
          <a:p>
            <a:pPr algn="ctr"/>
            <a:r>
              <a:rPr lang="ru-RU" sz="2800" dirty="0" smtClean="0"/>
              <a:t>Нормативные основания</a:t>
            </a:r>
            <a:endParaRPr lang="en-US" sz="2800" dirty="0"/>
          </a:p>
        </p:txBody>
      </p:sp>
      <p:sp>
        <p:nvSpPr>
          <p:cNvPr id="77827" name="AutoShape 3"/>
          <p:cNvSpPr>
            <a:spLocks noChangeArrowheads="1"/>
          </p:cNvSpPr>
          <p:nvPr/>
        </p:nvSpPr>
        <p:spPr bwMode="gray">
          <a:xfrm rot="5400000">
            <a:off x="463352" y="3793232"/>
            <a:ext cx="2181225" cy="2028825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FFFFF">
                  <a:gamma/>
                  <a:shade val="78824"/>
                  <a:invGamma/>
                  <a:alpha val="98000"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78824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7830" name="Text Box 6"/>
          <p:cNvSpPr txBox="1">
            <a:spLocks noChangeArrowheads="1"/>
          </p:cNvSpPr>
          <p:nvPr/>
        </p:nvSpPr>
        <p:spPr bwMode="gray">
          <a:xfrm>
            <a:off x="539552" y="3933056"/>
            <a:ext cx="2088232" cy="18158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600" b="1" dirty="0" smtClean="0">
                <a:solidFill>
                  <a:srgbClr val="1C1C1C"/>
                </a:solidFill>
              </a:rPr>
              <a:t>«Об утверждении  федерального государственного образовательного стандарта дошкольного образования» </a:t>
            </a:r>
            <a:r>
              <a:rPr lang="en-US" sz="1300" dirty="0" smtClean="0">
                <a:solidFill>
                  <a:srgbClr val="1C1C1C"/>
                </a:solidFill>
              </a:rPr>
              <a:t>.</a:t>
            </a:r>
            <a:endParaRPr lang="en-US" sz="1300" dirty="0">
              <a:solidFill>
                <a:srgbClr val="1C1C1C"/>
              </a:solidFill>
            </a:endParaRPr>
          </a:p>
        </p:txBody>
      </p:sp>
      <p:sp>
        <p:nvSpPr>
          <p:cNvPr id="77831" name="AutoShape 7"/>
          <p:cNvSpPr>
            <a:spLocks noChangeArrowheads="1"/>
          </p:cNvSpPr>
          <p:nvPr/>
        </p:nvSpPr>
        <p:spPr bwMode="gray">
          <a:xfrm rot="5400000">
            <a:off x="2617291" y="3871541"/>
            <a:ext cx="2181225" cy="1872208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FFFFF">
                  <a:gamma/>
                  <a:shade val="78824"/>
                  <a:invGamma/>
                  <a:alpha val="98000"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78824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7834" name="Text Box 10"/>
          <p:cNvSpPr txBox="1">
            <a:spLocks noChangeArrowheads="1"/>
          </p:cNvSpPr>
          <p:nvPr/>
        </p:nvSpPr>
        <p:spPr bwMode="gray">
          <a:xfrm>
            <a:off x="2771800" y="3861048"/>
            <a:ext cx="2011362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ru-RU" sz="1600" b="1" dirty="0" smtClean="0">
                <a:solidFill>
                  <a:srgbClr val="1C1C1C"/>
                </a:solidFill>
              </a:rPr>
              <a:t>«Комментарии </a:t>
            </a:r>
          </a:p>
          <a:p>
            <a:pPr algn="ctr" eaLnBrk="0" hangingPunct="0"/>
            <a:r>
              <a:rPr lang="ru-RU" sz="1600" b="1" dirty="0" smtClean="0">
                <a:solidFill>
                  <a:srgbClr val="1C1C1C"/>
                </a:solidFill>
              </a:rPr>
              <a:t>к ФГОС дошкольного образования»</a:t>
            </a:r>
            <a:r>
              <a:rPr lang="en-US" sz="1600" b="1" dirty="0" smtClean="0">
                <a:solidFill>
                  <a:srgbClr val="1C1C1C"/>
                </a:solidFill>
              </a:rPr>
              <a:t>.</a:t>
            </a:r>
            <a:endParaRPr lang="en-US" sz="1600" b="1" dirty="0">
              <a:solidFill>
                <a:srgbClr val="1C1C1C"/>
              </a:solidFill>
            </a:endParaRPr>
          </a:p>
        </p:txBody>
      </p:sp>
      <p:sp>
        <p:nvSpPr>
          <p:cNvPr id="77835" name="AutoShape 11"/>
          <p:cNvSpPr>
            <a:spLocks noChangeArrowheads="1"/>
          </p:cNvSpPr>
          <p:nvPr/>
        </p:nvSpPr>
        <p:spPr bwMode="gray">
          <a:xfrm rot="5400000">
            <a:off x="4633516" y="3799535"/>
            <a:ext cx="2109216" cy="1944216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FFFFF">
                  <a:gamma/>
                  <a:shade val="78824"/>
                  <a:invGamma/>
                  <a:alpha val="98000"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78824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7838" name="Text Box 14"/>
          <p:cNvSpPr txBox="1">
            <a:spLocks noChangeArrowheads="1"/>
          </p:cNvSpPr>
          <p:nvPr/>
        </p:nvSpPr>
        <p:spPr bwMode="gray">
          <a:xfrm>
            <a:off x="4788024" y="3861048"/>
            <a:ext cx="1800200" cy="18158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600" b="1" dirty="0" smtClean="0">
                <a:solidFill>
                  <a:srgbClr val="1C1C1C"/>
                </a:solidFill>
              </a:rPr>
              <a:t>«Организация развивающей предметно-пространственной среды с соответствии с ФГОС ДО»</a:t>
            </a:r>
            <a:r>
              <a:rPr lang="en-US" sz="1300" dirty="0" smtClean="0">
                <a:solidFill>
                  <a:srgbClr val="1C1C1C"/>
                </a:solidFill>
              </a:rPr>
              <a:t>.</a:t>
            </a:r>
            <a:endParaRPr lang="en-US" sz="1300" dirty="0">
              <a:solidFill>
                <a:srgbClr val="1C1C1C"/>
              </a:solidFill>
            </a:endParaRPr>
          </a:p>
        </p:txBody>
      </p:sp>
      <p:grpSp>
        <p:nvGrpSpPr>
          <p:cNvPr id="77839" name="Group 15"/>
          <p:cNvGrpSpPr>
            <a:grpSpLocks/>
          </p:cNvGrpSpPr>
          <p:nvPr/>
        </p:nvGrpSpPr>
        <p:grpSpPr bwMode="auto">
          <a:xfrm>
            <a:off x="2627784" y="1268760"/>
            <a:ext cx="1800200" cy="1368152"/>
            <a:chOff x="2251" y="1126"/>
            <a:chExt cx="1501" cy="339"/>
          </a:xfrm>
        </p:grpSpPr>
        <p:sp>
          <p:nvSpPr>
            <p:cNvPr id="77840" name="AutoShape 16"/>
            <p:cNvSpPr>
              <a:spLocks noChangeArrowheads="1"/>
            </p:cNvSpPr>
            <p:nvPr/>
          </p:nvSpPr>
          <p:spPr bwMode="gray">
            <a:xfrm>
              <a:off x="2251" y="1126"/>
              <a:ext cx="1501" cy="33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AEAEA">
                    <a:gamma/>
                    <a:shade val="36078"/>
                    <a:invGamma/>
                  </a:srgbClr>
                </a:gs>
                <a:gs pos="50000">
                  <a:srgbClr val="EAEAEA"/>
                </a:gs>
                <a:gs pos="100000">
                  <a:srgbClr val="EAEAEA">
                    <a:gamma/>
                    <a:shade val="36078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>
              <a:outerShdw dist="40161" dir="4293903" algn="ctr" rotWithShape="0">
                <a:srgbClr val="FFFFC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7841" name="AutoShape 17"/>
            <p:cNvSpPr>
              <a:spLocks noChangeArrowheads="1"/>
            </p:cNvSpPr>
            <p:nvPr/>
          </p:nvSpPr>
          <p:spPr bwMode="gray">
            <a:xfrm>
              <a:off x="2269" y="1145"/>
              <a:ext cx="1465" cy="30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>
                    <a:alpha val="89999"/>
                  </a:schemeClr>
                </a:gs>
                <a:gs pos="50000">
                  <a:schemeClr val="hlink">
                    <a:gamma/>
                    <a:tint val="33725"/>
                    <a:invGamma/>
                  </a:schemeClr>
                </a:gs>
                <a:gs pos="100000">
                  <a:schemeClr val="hlink">
                    <a:alpha val="89999"/>
                  </a:scheme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77842" name="Rectangle 18"/>
          <p:cNvSpPr>
            <a:spLocks noChangeArrowheads="1"/>
          </p:cNvSpPr>
          <p:nvPr/>
        </p:nvSpPr>
        <p:spPr bwMode="gray">
          <a:xfrm>
            <a:off x="2555776" y="1484784"/>
            <a:ext cx="187220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1C1C1C"/>
                </a:solidFill>
              </a:rPr>
              <a:t>Письмо Минобразования РФ</a:t>
            </a:r>
          </a:p>
          <a:p>
            <a:pPr algn="ctr"/>
            <a:r>
              <a:rPr lang="ru-RU" sz="1200" b="1" dirty="0" smtClean="0">
                <a:solidFill>
                  <a:srgbClr val="1C1C1C"/>
                </a:solidFill>
              </a:rPr>
              <a:t>от 28.02.2014 №08-249</a:t>
            </a:r>
            <a:endParaRPr lang="en-US" sz="1200" b="1" dirty="0">
              <a:solidFill>
                <a:srgbClr val="1C1C1C"/>
              </a:solidFill>
            </a:endParaRPr>
          </a:p>
        </p:txBody>
      </p:sp>
      <p:grpSp>
        <p:nvGrpSpPr>
          <p:cNvPr id="77843" name="Group 19"/>
          <p:cNvGrpSpPr>
            <a:grpSpLocks/>
          </p:cNvGrpSpPr>
          <p:nvPr/>
        </p:nvGrpSpPr>
        <p:grpSpPr bwMode="auto">
          <a:xfrm>
            <a:off x="4572000" y="1268760"/>
            <a:ext cx="1967516" cy="1296144"/>
            <a:chOff x="3969" y="1126"/>
            <a:chExt cx="1520" cy="339"/>
          </a:xfrm>
        </p:grpSpPr>
        <p:sp>
          <p:nvSpPr>
            <p:cNvPr id="77844" name="AutoShape 20"/>
            <p:cNvSpPr>
              <a:spLocks noChangeArrowheads="1"/>
            </p:cNvSpPr>
            <p:nvPr/>
          </p:nvSpPr>
          <p:spPr bwMode="gray">
            <a:xfrm>
              <a:off x="3969" y="1126"/>
              <a:ext cx="1502" cy="33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AEAEA">
                    <a:gamma/>
                    <a:shade val="36078"/>
                    <a:invGamma/>
                  </a:srgbClr>
                </a:gs>
                <a:gs pos="50000">
                  <a:srgbClr val="EAEAEA"/>
                </a:gs>
                <a:gs pos="100000">
                  <a:srgbClr val="EAEAEA">
                    <a:gamma/>
                    <a:shade val="36078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>
              <a:outerShdw dist="40161" dir="4293903" algn="ctr" rotWithShape="0">
                <a:srgbClr val="FFFFC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7845" name="AutoShape 21"/>
            <p:cNvSpPr>
              <a:spLocks noChangeArrowheads="1"/>
            </p:cNvSpPr>
            <p:nvPr/>
          </p:nvSpPr>
          <p:spPr bwMode="gray">
            <a:xfrm>
              <a:off x="4025" y="1145"/>
              <a:ext cx="1464" cy="30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folHlink">
                    <a:alpha val="89999"/>
                  </a:schemeClr>
                </a:gs>
                <a:gs pos="50000">
                  <a:schemeClr val="folHlink">
                    <a:gamma/>
                    <a:tint val="33725"/>
                    <a:invGamma/>
                  </a:schemeClr>
                </a:gs>
                <a:gs pos="100000">
                  <a:schemeClr val="folHlink">
                    <a:alpha val="89999"/>
                  </a:scheme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1200" b="1" dirty="0" smtClean="0"/>
                <a:t>Методические </a:t>
              </a:r>
            </a:p>
            <a:p>
              <a:pPr algn="ctr"/>
              <a:r>
                <a:rPr lang="ru-RU" sz="1200" b="1" dirty="0" smtClean="0"/>
                <a:t>рекомендации</a:t>
              </a:r>
              <a:endParaRPr lang="ru-RU" sz="1200" b="1" dirty="0"/>
            </a:p>
          </p:txBody>
        </p:sp>
      </p:grpSp>
      <p:grpSp>
        <p:nvGrpSpPr>
          <p:cNvPr id="77847" name="Group 23"/>
          <p:cNvGrpSpPr>
            <a:grpSpLocks/>
          </p:cNvGrpSpPr>
          <p:nvPr/>
        </p:nvGrpSpPr>
        <p:grpSpPr bwMode="auto">
          <a:xfrm>
            <a:off x="539552" y="1268760"/>
            <a:ext cx="2013991" cy="1368152"/>
            <a:chOff x="555" y="1126"/>
            <a:chExt cx="1502" cy="339"/>
          </a:xfrm>
        </p:grpSpPr>
        <p:sp>
          <p:nvSpPr>
            <p:cNvPr id="77848" name="AutoShape 24"/>
            <p:cNvSpPr>
              <a:spLocks noChangeArrowheads="1"/>
            </p:cNvSpPr>
            <p:nvPr/>
          </p:nvSpPr>
          <p:spPr bwMode="gray">
            <a:xfrm>
              <a:off x="555" y="1126"/>
              <a:ext cx="1502" cy="33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2">
                    <a:gamma/>
                    <a:shade val="36078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>
              <a:outerShdw dist="40161" dir="4293903" algn="ctr" rotWithShape="0">
                <a:srgbClr val="FFFFC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7849" name="AutoShape 25"/>
            <p:cNvSpPr>
              <a:spLocks noChangeArrowheads="1"/>
            </p:cNvSpPr>
            <p:nvPr/>
          </p:nvSpPr>
          <p:spPr bwMode="gray">
            <a:xfrm>
              <a:off x="574" y="1145"/>
              <a:ext cx="1464" cy="30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2">
                    <a:alpha val="89999"/>
                  </a:schemeClr>
                </a:gs>
                <a:gs pos="5000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>
                    <a:alpha val="89999"/>
                  </a:scheme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77850" name="Rectangle 26"/>
          <p:cNvSpPr>
            <a:spLocks noChangeArrowheads="1"/>
          </p:cNvSpPr>
          <p:nvPr/>
        </p:nvSpPr>
        <p:spPr bwMode="gray">
          <a:xfrm>
            <a:off x="539552" y="1412776"/>
            <a:ext cx="2072937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1C1C1C"/>
                </a:solidFill>
              </a:rPr>
              <a:t>Приказ </a:t>
            </a:r>
          </a:p>
          <a:p>
            <a:pPr algn="ctr"/>
            <a:r>
              <a:rPr lang="ru-RU" sz="1400" b="1" dirty="0" smtClean="0">
                <a:solidFill>
                  <a:srgbClr val="1C1C1C"/>
                </a:solidFill>
              </a:rPr>
              <a:t>Минобразования РФ </a:t>
            </a:r>
          </a:p>
          <a:p>
            <a:pPr algn="ctr"/>
            <a:r>
              <a:rPr lang="ru-RU" sz="1400" b="1" dirty="0" smtClean="0">
                <a:solidFill>
                  <a:srgbClr val="1C1C1C"/>
                </a:solidFill>
              </a:rPr>
              <a:t>от 17.10.2013 №115</a:t>
            </a:r>
            <a:endParaRPr lang="en-US" sz="1400" b="1" dirty="0">
              <a:solidFill>
                <a:srgbClr val="1C1C1C"/>
              </a:solidFill>
            </a:endParaRPr>
          </a:p>
        </p:txBody>
      </p:sp>
      <p:sp>
        <p:nvSpPr>
          <p:cNvPr id="77851" name="AutoShape 27"/>
          <p:cNvSpPr>
            <a:spLocks noChangeArrowheads="1"/>
          </p:cNvSpPr>
          <p:nvPr/>
        </p:nvSpPr>
        <p:spPr bwMode="gray">
          <a:xfrm flipV="1">
            <a:off x="827584" y="2708920"/>
            <a:ext cx="1468214" cy="842764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77852" name="AutoShape 28"/>
          <p:cNvSpPr>
            <a:spLocks noChangeArrowheads="1"/>
          </p:cNvSpPr>
          <p:nvPr/>
        </p:nvSpPr>
        <p:spPr bwMode="gray">
          <a:xfrm flipV="1">
            <a:off x="2771800" y="2564904"/>
            <a:ext cx="1512168" cy="101156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7853" name="AutoShape 29"/>
          <p:cNvSpPr>
            <a:spLocks noChangeArrowheads="1"/>
          </p:cNvSpPr>
          <p:nvPr/>
        </p:nvSpPr>
        <p:spPr bwMode="gray">
          <a:xfrm flipV="1">
            <a:off x="4788024" y="2636912"/>
            <a:ext cx="1512168" cy="939552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0" name="Group 23"/>
          <p:cNvGrpSpPr>
            <a:grpSpLocks/>
          </p:cNvGrpSpPr>
          <p:nvPr/>
        </p:nvGrpSpPr>
        <p:grpSpPr bwMode="auto">
          <a:xfrm>
            <a:off x="6732240" y="1340768"/>
            <a:ext cx="2013991" cy="1296144"/>
            <a:chOff x="555" y="1126"/>
            <a:chExt cx="1502" cy="339"/>
          </a:xfrm>
          <a:solidFill>
            <a:schemeClr val="accent1">
              <a:lumMod val="40000"/>
              <a:lumOff val="6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AutoShape 24"/>
            <p:cNvSpPr>
              <a:spLocks noChangeArrowheads="1"/>
            </p:cNvSpPr>
            <p:nvPr/>
          </p:nvSpPr>
          <p:spPr bwMode="gray">
            <a:xfrm>
              <a:off x="555" y="1126"/>
              <a:ext cx="1502" cy="339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  <a:effectLst>
              <a:outerShdw dist="40161" dir="4293903" algn="ctr" rotWithShape="0">
                <a:srgbClr val="FFFFC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AutoShape 25"/>
            <p:cNvSpPr>
              <a:spLocks noChangeArrowheads="1"/>
            </p:cNvSpPr>
            <p:nvPr/>
          </p:nvSpPr>
          <p:spPr bwMode="gray">
            <a:xfrm>
              <a:off x="574" y="1145"/>
              <a:ext cx="1464" cy="303"/>
            </a:xfrm>
            <a:prstGeom prst="roundRect">
              <a:avLst>
                <a:gd name="adj" fmla="val 50000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6" name="Rectangle 26"/>
          <p:cNvSpPr>
            <a:spLocks noChangeArrowheads="1"/>
          </p:cNvSpPr>
          <p:nvPr/>
        </p:nvSpPr>
        <p:spPr bwMode="gray">
          <a:xfrm>
            <a:off x="6732240" y="1628800"/>
            <a:ext cx="207293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1C1C1C"/>
                </a:solidFill>
              </a:rPr>
              <a:t>Образовательная программа ДОО</a:t>
            </a:r>
            <a:endParaRPr lang="en-US" sz="1200" b="1" dirty="0">
              <a:solidFill>
                <a:srgbClr val="1C1C1C"/>
              </a:solidFill>
            </a:endParaRPr>
          </a:p>
        </p:txBody>
      </p:sp>
      <p:sp>
        <p:nvSpPr>
          <p:cNvPr id="37" name="AutoShape 27"/>
          <p:cNvSpPr>
            <a:spLocks noChangeArrowheads="1"/>
          </p:cNvSpPr>
          <p:nvPr/>
        </p:nvSpPr>
        <p:spPr bwMode="gray">
          <a:xfrm flipV="1">
            <a:off x="7236296" y="2708920"/>
            <a:ext cx="1152128" cy="770756"/>
          </a:xfrm>
          <a:prstGeom prst="triangle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softEdge rad="12700"/>
          </a:effec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38" name="AutoShape 3"/>
          <p:cNvSpPr>
            <a:spLocks noChangeArrowheads="1"/>
          </p:cNvSpPr>
          <p:nvPr/>
        </p:nvSpPr>
        <p:spPr bwMode="gray">
          <a:xfrm rot="5400000">
            <a:off x="6666532" y="3710731"/>
            <a:ext cx="2304256" cy="2028825"/>
          </a:xfrm>
          <a:prstGeom prst="roundRect">
            <a:avLst>
              <a:gd name="adj" fmla="val 19894"/>
            </a:avLst>
          </a:prstGeom>
          <a:solidFill>
            <a:schemeClr val="bg2">
              <a:lumMod val="20000"/>
              <a:lumOff val="80000"/>
            </a:schemeClr>
          </a:solidFill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39" name="Text Box 6"/>
          <p:cNvSpPr txBox="1">
            <a:spLocks noChangeArrowheads="1"/>
          </p:cNvSpPr>
          <p:nvPr/>
        </p:nvSpPr>
        <p:spPr bwMode="gray">
          <a:xfrm>
            <a:off x="6660232" y="3789040"/>
            <a:ext cx="2339752" cy="16619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600" b="1" dirty="0" smtClean="0">
                <a:solidFill>
                  <a:srgbClr val="1C1C1C"/>
                </a:solidFill>
              </a:rPr>
              <a:t>«</a:t>
            </a:r>
            <a:r>
              <a:rPr lang="ru-RU" sz="1400" b="1" dirty="0" smtClean="0">
                <a:solidFill>
                  <a:srgbClr val="1C1C1C"/>
                </a:solidFill>
              </a:rPr>
              <a:t>Основная общеобразовательная программа –образовательная программа дошкольного образован</a:t>
            </a:r>
            <a:r>
              <a:rPr lang="ru-RU" sz="1600" b="1" dirty="0" smtClean="0">
                <a:solidFill>
                  <a:srgbClr val="1C1C1C"/>
                </a:solidFill>
              </a:rPr>
              <a:t>ия </a:t>
            </a:r>
            <a:r>
              <a:rPr lang="en-US" sz="1300" dirty="0" smtClean="0">
                <a:solidFill>
                  <a:srgbClr val="1C1C1C"/>
                </a:solidFill>
              </a:rPr>
              <a:t>.</a:t>
            </a:r>
            <a:endParaRPr lang="en-US" sz="1300" dirty="0">
              <a:solidFill>
                <a:srgbClr val="1C1C1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317480"/>
          </a:xfrm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Тест 1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28596" y="857232"/>
            <a:ext cx="8501122" cy="5572164"/>
          </a:xfrm>
        </p:spPr>
        <p:txBody>
          <a:bodyPr/>
          <a:lstStyle/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1) Развивающая предметно-пространственная среда должна обеспечивать возможность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общения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совместной деятельности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детей (в том числе детей разного возраста) и взрослых, двигательной активности детей, а также возможности для уединения.</a:t>
            </a:r>
          </a:p>
          <a:p>
            <a:endParaRPr lang="ru-RU" sz="1800" dirty="0" smtClean="0"/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2)  3.3.4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(2)    …………………. пространства предполагает возможность изменений предметно-пространственной среды в зависимости от образовательной ситуации, в том числе от меняющихся интересов и возможностей детей</a:t>
            </a: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3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). При создании развивающего пространства в групповом помещении необходимо учитывать ведущую роль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игровой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деятельности в развитии, это в свою очередь обеспечит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эмоциональное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благополучие каждого ребёнка, развитие его положительного самоощущения, компетентности в сфере отношений к миру, к людям, к себе, включение в различные формы сотрудничества, что и является основными целями дошкольного обучения и воспитания.</a:t>
            </a:r>
          </a:p>
          <a:p>
            <a:pPr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4071966" cy="284182"/>
          </a:xfrm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Тест 2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14282" y="714356"/>
            <a:ext cx="8929718" cy="6143644"/>
          </a:xfrm>
        </p:spPr>
        <p:txBody>
          <a:bodyPr/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1)    3.3.3. Развивающая предметно-пространственная среда должна обеспечивать: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реализацию различных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образовательных программ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случае организации инклюзивного образования - необходимые для него условия;</a:t>
            </a:r>
          </a:p>
          <a:p>
            <a:pPr algn="just"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учет национально-культурных, климатических условий, в которых осуществляется образовательная деятельность;</a:t>
            </a:r>
          </a:p>
          <a:p>
            <a:pPr algn="just"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учет возрастных особенностей детей</a:t>
            </a:r>
          </a:p>
          <a:p>
            <a:pPr algn="just">
              <a:buFontTx/>
              <a:buChar char="-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2)    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Полифункциональность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материалов предполагает:</a:t>
            </a:r>
          </a:p>
          <a:p>
            <a:pPr algn="just"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возможность разнообразного использования различных составляющих предметной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среды, например, детской мебели, матов, мягких модулей, ширм и т.д.;</a:t>
            </a:r>
          </a:p>
          <a:p>
            <a:pPr algn="just"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наличие в Организации или Группе полифункциональных (не обладающих жестко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закрепленным способом употребления) предметов, в том числе природных материалов,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пригодных для использования в разных видах детской активности (в том числе в 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качестве предметов-заместителей в детской игре).</a:t>
            </a: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3) Для детей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младенческого и раннего возраста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образовательное пространство должно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предоставлять необходимые и достаточные возможности для движения, предметной и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игровой деятельности с разными материалами.</a:t>
            </a: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1571636" cy="538182"/>
          </a:xfrm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Тест 3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14282" y="571480"/>
            <a:ext cx="8643966" cy="6072230"/>
          </a:xfrm>
        </p:spPr>
        <p:txBody>
          <a:bodyPr/>
          <a:lstStyle/>
          <a:p>
            <a:pPr algn="just">
              <a:buAutoNum type="arabicParenR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3.3.5. Организация самостоятельно определяет средства обучения, в том числе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технические, соответствующие материалы (в том числе расходные), игровое,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спортивное, оздоровительное оборудование, инвентарь, необходимые для</a:t>
            </a:r>
          </a:p>
          <a:p>
            <a:pPr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реализации Программы.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2) )   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Вариативность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среды предполагает: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- наличие в Организации или Группе различных пространств (для игры, конструирования, уединения и пр.), а также разнообразных материалов, игр, игрушек и оборудования, обеспечивающих свободный выбор детей;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- периодическую сменяемость игрового материала, появление новых предметов, стимулирующих игровую, двигательную, познавательную и исследовательскую активность детей.</a:t>
            </a:r>
          </a:p>
          <a:p>
            <a:pPr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3)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старшем дошкольном возрасте происходит интенсивное развитие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интеллектуальной, нравственно-волевой и эмоциональной сфер личности. Переход в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старшую группу связан с изменением психологической позиции детей: они впервые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начинают ощущать себя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старшими 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реди других детей в детском саду. Воспитатель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помогает дошкольникам понять это новое положение.</a:t>
            </a:r>
          </a:p>
          <a:p>
            <a:pPr algn="just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eneral_light">
  <a:themeElements>
    <a:clrScheme name="Default Design 3">
      <a:dk1>
        <a:srgbClr val="000000"/>
      </a:dk1>
      <a:lt1>
        <a:srgbClr val="FEE9DE"/>
      </a:lt1>
      <a:dk2>
        <a:srgbClr val="000066"/>
      </a:dk2>
      <a:lt2>
        <a:srgbClr val="808080"/>
      </a:lt2>
      <a:accent1>
        <a:srgbClr val="5CB1FE"/>
      </a:accent1>
      <a:accent2>
        <a:srgbClr val="FF7575"/>
      </a:accent2>
      <a:accent3>
        <a:srgbClr val="FEF2EC"/>
      </a:accent3>
      <a:accent4>
        <a:srgbClr val="000000"/>
      </a:accent4>
      <a:accent5>
        <a:srgbClr val="B5D5FE"/>
      </a:accent5>
      <a:accent6>
        <a:srgbClr val="E76969"/>
      </a:accent6>
      <a:hlink>
        <a:srgbClr val="FFC319"/>
      </a:hlink>
      <a:folHlink>
        <a:srgbClr val="A8D02A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DF58D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EF9C5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E1F4D8"/>
        </a:lt1>
        <a:dk2>
          <a:srgbClr val="003366"/>
        </a:dk2>
        <a:lt2>
          <a:srgbClr val="808080"/>
        </a:lt2>
        <a:accent1>
          <a:srgbClr val="FFC319"/>
        </a:accent1>
        <a:accent2>
          <a:srgbClr val="A8D02A"/>
        </a:accent2>
        <a:accent3>
          <a:srgbClr val="EEF8E9"/>
        </a:accent3>
        <a:accent4>
          <a:srgbClr val="000000"/>
        </a:accent4>
        <a:accent5>
          <a:srgbClr val="FFDEAB"/>
        </a:accent5>
        <a:accent6>
          <a:srgbClr val="98BC25"/>
        </a:accent6>
        <a:hlink>
          <a:srgbClr val="5CB1FE"/>
        </a:hlink>
        <a:folHlink>
          <a:srgbClr val="FF6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EE9DE"/>
        </a:lt1>
        <a:dk2>
          <a:srgbClr val="000066"/>
        </a:dk2>
        <a:lt2>
          <a:srgbClr val="808080"/>
        </a:lt2>
        <a:accent1>
          <a:srgbClr val="5CB1FE"/>
        </a:accent1>
        <a:accent2>
          <a:srgbClr val="FF7575"/>
        </a:accent2>
        <a:accent3>
          <a:srgbClr val="FEF2EC"/>
        </a:accent3>
        <a:accent4>
          <a:srgbClr val="000000"/>
        </a:accent4>
        <a:accent5>
          <a:srgbClr val="B5D5FE"/>
        </a:accent5>
        <a:accent6>
          <a:srgbClr val="E76969"/>
        </a:accent6>
        <a:hlink>
          <a:srgbClr val="FFC319"/>
        </a:hlink>
        <a:folHlink>
          <a:srgbClr val="A8D02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general_light</Template>
  <TotalTime>656</TotalTime>
  <Words>1454</Words>
  <Application>Microsoft Office PowerPoint</Application>
  <PresentationFormat>Экран (4:3)</PresentationFormat>
  <Paragraphs>226</Paragraphs>
  <Slides>28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general_light</vt:lpstr>
      <vt:lpstr>Acrobat Document</vt:lpstr>
      <vt:lpstr>«Развивающая предметно-пространственная среда  как условие реализации Федерального государственного стандарта дошкольного образования: актуальность и проблемы» (презентационные материалы к докладу)</vt:lpstr>
      <vt:lpstr>Цель:       формирование у педагогов психолого-педагогической готовности к проектированию развивающей предметно-пространственной среды ДОУ для качественной реализации ФГОС ДО</vt:lpstr>
      <vt:lpstr>Сокращенные понятия</vt:lpstr>
      <vt:lpstr>Понятия:</vt:lpstr>
      <vt:lpstr>Понятия:</vt:lpstr>
      <vt:lpstr>Нормативные основания</vt:lpstr>
      <vt:lpstr>Тест 1</vt:lpstr>
      <vt:lpstr>Тест 2</vt:lpstr>
      <vt:lpstr>Тест 3</vt:lpstr>
      <vt:lpstr>Принципы</vt:lpstr>
      <vt:lpstr>Принципы</vt:lpstr>
      <vt:lpstr>Образовательные программы</vt:lpstr>
      <vt:lpstr>  Модель развивающей предметно-пространственной среды для  воспитанников от 1 года 6 месяцев до 3 лет </vt:lpstr>
      <vt:lpstr>Уголки для сюжетно-ролевых игр</vt:lpstr>
      <vt:lpstr>Уголки  сенсорного развития</vt:lpstr>
      <vt:lpstr>Модель развивающей предметно-пространственной среды для  воспитанников от 3 до 7 лет.</vt:lpstr>
      <vt:lpstr>Игровые уголки</vt:lpstr>
      <vt:lpstr>Слайд 18</vt:lpstr>
      <vt:lpstr>Уголки науки</vt:lpstr>
      <vt:lpstr>Театр</vt:lpstr>
      <vt:lpstr>П. 3.3.  п.п. 3.3.4. Приказ Минобразования России от 17.10.2013 № 1155  «Об утверждении федерального государственного стандарта дошкольного образовании»</vt:lpstr>
      <vt:lpstr>Типы материалов</vt:lpstr>
      <vt:lpstr>ФЕДЕРАЛЬНЫЙ ГОСУДАРСТВЕННЫЙ ОБРАЗОВАТЕЛЬНЫЙ СТАНДАРТ  ДОШКОЛЬНОГО ОБРАЗОВАНИЯ</vt:lpstr>
      <vt:lpstr>Образовательный потенциал пространства организации </vt:lpstr>
      <vt:lpstr>Вот такой урожай!</vt:lpstr>
      <vt:lpstr>Цветники</vt:lpstr>
      <vt:lpstr>   Представление развивающей среды на конкурсах:</vt:lpstr>
      <vt:lpstr>«Развивающая предметно-пространственная среда  как условие реализации Федерального государственного стандарта дошкольного образования:  актуальность и проблемы» (презентационные материалы к докладу)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«Развивающая предметно-пространственная среда  как условие реализации Федерального государственного стандарта дошкольного образования: актуальность и проблемы» (презентационные </dc:title>
  <dc:creator>Виктор</dc:creator>
  <cp:lastModifiedBy>user1</cp:lastModifiedBy>
  <cp:revision>60</cp:revision>
  <dcterms:created xsi:type="dcterms:W3CDTF">2017-04-05T13:31:09Z</dcterms:created>
  <dcterms:modified xsi:type="dcterms:W3CDTF">2017-06-09T06:12:54Z</dcterms:modified>
</cp:coreProperties>
</file>